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80" r:id="rId6"/>
    <p:sldId id="275" r:id="rId7"/>
    <p:sldId id="276" r:id="rId8"/>
    <p:sldId id="281" r:id="rId9"/>
    <p:sldId id="282" r:id="rId10"/>
    <p:sldId id="264" r:id="rId11"/>
    <p:sldId id="265" r:id="rId12"/>
    <p:sldId id="273" r:id="rId13"/>
    <p:sldId id="267" r:id="rId14"/>
    <p:sldId id="269" r:id="rId15"/>
    <p:sldId id="268" r:id="rId16"/>
    <p:sldId id="272" r:id="rId17"/>
    <p:sldId id="270" r:id="rId18"/>
    <p:sldId id="277" r:id="rId19"/>
    <p:sldId id="283" r:id="rId20"/>
    <p:sldId id="284" r:id="rId21"/>
    <p:sldId id="285" r:id="rId22"/>
    <p:sldId id="274" r:id="rId23"/>
    <p:sldId id="287" r:id="rId24"/>
    <p:sldId id="286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3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5"/>
    <p:restoredTop sz="96405"/>
  </p:normalViewPr>
  <p:slideViewPr>
    <p:cSldViewPr snapToGrid="0" snapToObjects="1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sobre fondo negro (bloques principales)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CE2F574E-79DB-1C41-A7F9-7216389E98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177" y="1156413"/>
            <a:ext cx="10204485" cy="48003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5615FB9-CB60-0D4C-9609-7CF68791E0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75278"/>
            <a:ext cx="1358900" cy="1430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CA4CD2-52C5-434E-A1AE-810050761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/>
          <a:lstStyle>
            <a:lvl1pPr algn="l">
              <a:defRPr sz="60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C82B18-F08F-B54F-9D5C-1064CFDEF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0C08195-9E64-7746-8391-496FE00154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416" y="6444274"/>
            <a:ext cx="489761" cy="174047"/>
          </a:xfrm>
          <a:prstGeom prst="rect">
            <a:avLst/>
          </a:prstGeom>
        </p:spPr>
      </p:pic>
      <p:sp>
        <p:nvSpPr>
          <p:cNvPr id="22" name="Marcador de texto 18">
            <a:extLst>
              <a:ext uri="{FF2B5EF4-FFF2-40B4-BE49-F238E27FC236}">
                <a16:creationId xmlns:a16="http://schemas.microsoft.com/office/drawing/2014/main" id="{44FD10F1-106B-5F41-AE5C-6FA527929E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406709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objeto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DB5C47D1-BFEA-364C-B4A8-6CD1A36EA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418" y="815947"/>
            <a:ext cx="11692743" cy="5500432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F68571-EE42-8C42-AEDB-3B25B86AD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34859"/>
            <a:ext cx="5157787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Muli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8E20C2-EAE7-DE48-BC9F-B970296BB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58771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B49901-22E1-F842-BB35-C955BE66C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34859"/>
            <a:ext cx="5183188" cy="823912"/>
          </a:xfrm>
        </p:spPr>
        <p:txBody>
          <a:bodyPr anchor="b"/>
          <a:lstStyle>
            <a:lvl1pPr marL="0" indent="0">
              <a:buNone/>
              <a:defRPr sz="2400" b="1" i="0">
                <a:latin typeface="Muli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06761FD-E4D1-9A43-A415-0CCCFF0E7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58771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FA28766-EBD1-DB4F-8A04-AF87539E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>
            <a:lvl1pPr>
              <a:defRPr sz="2800" b="1" i="0"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CDE7971-B346-5949-8773-05B6A80CE7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83299"/>
            <a:ext cx="1358900" cy="127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48AE708-4B22-A64F-B85F-680E133F35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414" y="6437741"/>
            <a:ext cx="489763" cy="174048"/>
          </a:xfrm>
          <a:prstGeom prst="rect">
            <a:avLst/>
          </a:prstGeom>
        </p:spPr>
      </p:pic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50F41E52-4D62-C84E-BBFE-F0FC8BCDBD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105837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 y sú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8382F-B4DD-BF44-910F-BA3E42A2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EE38B-EB9F-634F-97CF-91CC714E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89D745-29A1-A24F-9FE9-18FA1EF39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54ECE32-3480-1D48-8AC1-9B283F190B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418" y="815947"/>
            <a:ext cx="11692743" cy="55004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9AF4143-2E09-1C4F-BBFC-E8DD2E66ED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83299"/>
            <a:ext cx="1358900" cy="127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4D4F3C-C904-4F43-98D8-CD2719599B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414" y="6437741"/>
            <a:ext cx="489763" cy="174048"/>
          </a:xfrm>
          <a:prstGeom prst="rect">
            <a:avLst/>
          </a:prstGeom>
        </p:spPr>
      </p:pic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692E8F19-D314-4748-BEA2-C138E4B346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860688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3886E-451B-A942-A762-86BFD240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5719F0C-20EB-8343-B611-19CBBA709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B6BC50-1F81-E445-971C-7D724AE97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DFF009-C680-B245-9541-2814CA34EA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418" y="815947"/>
            <a:ext cx="11692743" cy="55004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EA7A18A-EF57-534D-AD63-8F3BB1F273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83299"/>
            <a:ext cx="1358900" cy="127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DCF5AC-E918-F748-9E70-2A24E52668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414" y="6437741"/>
            <a:ext cx="489763" cy="174048"/>
          </a:xfrm>
          <a:prstGeom prst="rect">
            <a:avLst/>
          </a:prstGeom>
        </p:spPr>
      </p:pic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ECF9C6F7-9BA9-9947-A891-82A72870FF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1170623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 contenido (blanc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7751BA0-9B4B-6643-B475-7B11F6EAF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4684" y="6483299"/>
            <a:ext cx="1358900" cy="127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2E0BCBB-1304-6A4D-97F2-A096E3555C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8414" y="6437741"/>
            <a:ext cx="489763" cy="174048"/>
          </a:xfrm>
          <a:prstGeom prst="rect">
            <a:avLst/>
          </a:prstGeom>
        </p:spPr>
      </p:pic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35E6343-0B31-3644-9437-B0F5EF15B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2402000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 contenido (negro)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E480DF9-B458-274C-8FD7-A80E71CA8B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416" y="6444274"/>
            <a:ext cx="489761" cy="1740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B4E042D-DEF0-B04C-BB75-56066D88A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75278"/>
            <a:ext cx="1358900" cy="143042"/>
          </a:xfrm>
          <a:prstGeom prst="rect">
            <a:avLst/>
          </a:prstGeom>
        </p:spPr>
      </p:pic>
      <p:sp>
        <p:nvSpPr>
          <p:cNvPr id="58" name="Marcador de texto 18">
            <a:extLst>
              <a:ext uri="{FF2B5EF4-FFF2-40B4-BE49-F238E27FC236}">
                <a16:creationId xmlns:a16="http://schemas.microsoft.com/office/drawing/2014/main" id="{03E614C5-BE72-F348-B9B6-D0DF5B8FB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3916511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 contenido (rojo)">
    <p:bg>
      <p:bgPr>
        <a:solidFill>
          <a:srgbClr val="E1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E480DF9-B458-274C-8FD7-A80E71CA8B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416" y="6444274"/>
            <a:ext cx="489761" cy="1740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F9A9AF-E8B5-7E48-8558-7A6F9115E5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91031"/>
            <a:ext cx="1358900" cy="127289"/>
          </a:xfrm>
          <a:prstGeom prst="rect">
            <a:avLst/>
          </a:prstGeom>
        </p:spPr>
      </p:pic>
      <p:sp>
        <p:nvSpPr>
          <p:cNvPr id="14" name="Marcador de texto 18">
            <a:extLst>
              <a:ext uri="{FF2B5EF4-FFF2-40B4-BE49-F238E27FC236}">
                <a16:creationId xmlns:a16="http://schemas.microsoft.com/office/drawing/2014/main" id="{EFE5E524-CD65-D340-AC95-8D228385EC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1415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ción del claustr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arcador de posición de imagen 5">
            <a:extLst>
              <a:ext uri="{FF2B5EF4-FFF2-40B4-BE49-F238E27FC236}">
                <a16:creationId xmlns:a16="http://schemas.microsoft.com/office/drawing/2014/main" id="{BB2A4379-1A77-C24B-985C-0C1555F140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25638" y="3120255"/>
            <a:ext cx="932158" cy="1205377"/>
          </a:xfrm>
          <a:ln>
            <a:noFill/>
          </a:ln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FOTO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94E09F49-48A5-7F4A-99C8-68CEC55D78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3013" y="2062979"/>
            <a:ext cx="4002897" cy="284510"/>
          </a:xfrm>
        </p:spPr>
        <p:txBody>
          <a:bodyPr/>
          <a:lstStyle>
            <a:lvl1pPr>
              <a:buNone/>
              <a:defRPr sz="18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pPr lvl="0"/>
            <a:r>
              <a:rPr lang="es-ES" dirty="0"/>
              <a:t>Nombre y Apellido (LI)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298812D1-5E30-024F-B908-CD0B7C9D12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5650" y="1128522"/>
            <a:ext cx="1169988" cy="1512888"/>
          </a:xfrm>
          <a:ln>
            <a:noFill/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FOTO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480DF9-B458-274C-8FD7-A80E71CA8B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416" y="6444274"/>
            <a:ext cx="489761" cy="1740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B4E042D-DEF0-B04C-BB75-56066D88A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75278"/>
            <a:ext cx="1358900" cy="143042"/>
          </a:xfrm>
          <a:prstGeom prst="rect">
            <a:avLst/>
          </a:prstGeom>
        </p:spPr>
      </p:pic>
      <p:sp>
        <p:nvSpPr>
          <p:cNvPr id="43" name="Marcador de texto 38">
            <a:extLst>
              <a:ext uri="{FF2B5EF4-FFF2-40B4-BE49-F238E27FC236}">
                <a16:creationId xmlns:a16="http://schemas.microsoft.com/office/drawing/2014/main" id="{58F18B1F-685F-5941-B3B0-8C5382F9EF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65" y="3725010"/>
            <a:ext cx="3210942" cy="289098"/>
          </a:xfrm>
        </p:spPr>
        <p:txBody>
          <a:bodyPr/>
          <a:lstStyle>
            <a:lvl1pPr>
              <a:buNone/>
              <a:defRPr sz="14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pPr lvl="0"/>
            <a:r>
              <a:rPr lang="es-ES" dirty="0"/>
              <a:t>Nombre y Apellido (TA)</a:t>
            </a:r>
          </a:p>
        </p:txBody>
      </p:sp>
      <p:sp>
        <p:nvSpPr>
          <p:cNvPr id="44" name="Marcador de texto 38">
            <a:extLst>
              <a:ext uri="{FF2B5EF4-FFF2-40B4-BE49-F238E27FC236}">
                <a16:creationId xmlns:a16="http://schemas.microsoft.com/office/drawing/2014/main" id="{B272972B-87C6-6545-93BE-FA687494B0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42203" y="4043577"/>
            <a:ext cx="3210942" cy="258192"/>
          </a:xfrm>
        </p:spPr>
        <p:txBody>
          <a:bodyPr/>
          <a:lstStyle>
            <a:lvl1pPr>
              <a:buNone/>
              <a:defRPr sz="1400" b="0" i="0">
                <a:solidFill>
                  <a:schemeClr val="bg1"/>
                </a:solidFill>
                <a:latin typeface="Muli Light" pitchFamily="2" charset="77"/>
                <a:cs typeface="Futura" panose="020B0602020204020303" pitchFamily="34" charset="-79"/>
              </a:defRPr>
            </a:lvl1pPr>
          </a:lstStyle>
          <a:p>
            <a:pPr lvl="0"/>
            <a:r>
              <a:rPr lang="es-ES" dirty="0"/>
              <a:t>TEACHING ASSISTANT</a:t>
            </a:r>
          </a:p>
        </p:txBody>
      </p:sp>
      <p:sp>
        <p:nvSpPr>
          <p:cNvPr id="45" name="Marcador de posición de imagen 5">
            <a:extLst>
              <a:ext uri="{FF2B5EF4-FFF2-40B4-BE49-F238E27FC236}">
                <a16:creationId xmlns:a16="http://schemas.microsoft.com/office/drawing/2014/main" id="{AE95F3DA-95D5-504E-A2AD-60EC3A8D71C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925638" y="4665171"/>
            <a:ext cx="932158" cy="1205377"/>
          </a:xfrm>
          <a:ln>
            <a:noFill/>
          </a:ln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FOTO</a:t>
            </a:r>
          </a:p>
        </p:txBody>
      </p:sp>
      <p:sp>
        <p:nvSpPr>
          <p:cNvPr id="46" name="Marcador de texto 38">
            <a:extLst>
              <a:ext uri="{FF2B5EF4-FFF2-40B4-BE49-F238E27FC236}">
                <a16:creationId xmlns:a16="http://schemas.microsoft.com/office/drawing/2014/main" id="{5EB16C0F-7DBD-D842-8E6A-402D19A405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8065" y="5267860"/>
            <a:ext cx="3210942" cy="289098"/>
          </a:xfrm>
        </p:spPr>
        <p:txBody>
          <a:bodyPr/>
          <a:lstStyle>
            <a:lvl1pPr>
              <a:buNone/>
              <a:defRPr sz="14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pPr lvl="0"/>
            <a:r>
              <a:rPr lang="es-ES" dirty="0"/>
              <a:t>Nombre y Apellido (TA)</a:t>
            </a:r>
          </a:p>
        </p:txBody>
      </p:sp>
      <p:sp>
        <p:nvSpPr>
          <p:cNvPr id="47" name="Marcador de texto 38">
            <a:extLst>
              <a:ext uri="{FF2B5EF4-FFF2-40B4-BE49-F238E27FC236}">
                <a16:creationId xmlns:a16="http://schemas.microsoft.com/office/drawing/2014/main" id="{76435B1E-47C8-CE44-9D75-1C390FDC20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2203" y="5586427"/>
            <a:ext cx="3210942" cy="258192"/>
          </a:xfrm>
        </p:spPr>
        <p:txBody>
          <a:bodyPr/>
          <a:lstStyle>
            <a:lvl1pPr>
              <a:buNone/>
              <a:defRPr sz="1400" b="0" i="0">
                <a:solidFill>
                  <a:schemeClr val="bg1"/>
                </a:solidFill>
                <a:latin typeface="Muli Light" pitchFamily="2" charset="77"/>
                <a:cs typeface="Futura" panose="020B0602020204020303" pitchFamily="34" charset="-79"/>
              </a:defRPr>
            </a:lvl1pPr>
          </a:lstStyle>
          <a:p>
            <a:pPr lvl="0"/>
            <a:r>
              <a:rPr lang="es-ES" dirty="0"/>
              <a:t>TEACHING ASSISTANT</a:t>
            </a:r>
          </a:p>
        </p:txBody>
      </p:sp>
      <p:sp>
        <p:nvSpPr>
          <p:cNvPr id="48" name="Marcador de posición de imagen 5">
            <a:extLst>
              <a:ext uri="{FF2B5EF4-FFF2-40B4-BE49-F238E27FC236}">
                <a16:creationId xmlns:a16="http://schemas.microsoft.com/office/drawing/2014/main" id="{CBBC4FBA-9A37-FF47-BAC6-5EE5767B5CD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31645" y="3125797"/>
            <a:ext cx="932158" cy="1205377"/>
          </a:xfrm>
          <a:ln>
            <a:noFill/>
          </a:ln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FOTO</a:t>
            </a:r>
          </a:p>
        </p:txBody>
      </p:sp>
      <p:sp>
        <p:nvSpPr>
          <p:cNvPr id="49" name="Marcador de texto 38">
            <a:extLst>
              <a:ext uri="{FF2B5EF4-FFF2-40B4-BE49-F238E27FC236}">
                <a16:creationId xmlns:a16="http://schemas.microsoft.com/office/drawing/2014/main" id="{7DC29E7E-BC11-6B4D-92BE-8E59877D6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54072" y="3725010"/>
            <a:ext cx="3210942" cy="289098"/>
          </a:xfrm>
        </p:spPr>
        <p:txBody>
          <a:bodyPr/>
          <a:lstStyle>
            <a:lvl1pPr>
              <a:buNone/>
              <a:defRPr sz="14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pPr lvl="0"/>
            <a:r>
              <a:rPr lang="es-ES" dirty="0"/>
              <a:t>Nombre y Apellido (TA)</a:t>
            </a:r>
          </a:p>
        </p:txBody>
      </p:sp>
      <p:sp>
        <p:nvSpPr>
          <p:cNvPr id="50" name="Marcador de texto 38">
            <a:extLst>
              <a:ext uri="{FF2B5EF4-FFF2-40B4-BE49-F238E27FC236}">
                <a16:creationId xmlns:a16="http://schemas.microsoft.com/office/drawing/2014/main" id="{A4833634-A83A-BB41-9430-54B20994FC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48210" y="4043577"/>
            <a:ext cx="3210942" cy="258192"/>
          </a:xfrm>
        </p:spPr>
        <p:txBody>
          <a:bodyPr/>
          <a:lstStyle>
            <a:lvl1pPr>
              <a:buNone/>
              <a:defRPr sz="1400" b="0" i="0">
                <a:solidFill>
                  <a:schemeClr val="bg1"/>
                </a:solidFill>
                <a:latin typeface="Muli Light" pitchFamily="2" charset="77"/>
                <a:cs typeface="Futura" panose="020B0602020204020303" pitchFamily="34" charset="-79"/>
              </a:defRPr>
            </a:lvl1pPr>
          </a:lstStyle>
          <a:p>
            <a:pPr lvl="0"/>
            <a:r>
              <a:rPr lang="es-ES" dirty="0"/>
              <a:t>TEACHING ASSISTANT</a:t>
            </a:r>
          </a:p>
        </p:txBody>
      </p:sp>
      <p:sp>
        <p:nvSpPr>
          <p:cNvPr id="51" name="Marcador de posición de imagen 5">
            <a:extLst>
              <a:ext uri="{FF2B5EF4-FFF2-40B4-BE49-F238E27FC236}">
                <a16:creationId xmlns:a16="http://schemas.microsoft.com/office/drawing/2014/main" id="{931FF725-EA22-F747-8872-E500C522CC7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31645" y="4654443"/>
            <a:ext cx="932158" cy="1205377"/>
          </a:xfrm>
          <a:ln>
            <a:noFill/>
          </a:ln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FOTO</a:t>
            </a:r>
          </a:p>
        </p:txBody>
      </p:sp>
      <p:sp>
        <p:nvSpPr>
          <p:cNvPr id="52" name="Marcador de texto 38">
            <a:extLst>
              <a:ext uri="{FF2B5EF4-FFF2-40B4-BE49-F238E27FC236}">
                <a16:creationId xmlns:a16="http://schemas.microsoft.com/office/drawing/2014/main" id="{06513FF0-B11F-D949-942E-7EA2C10EA8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54072" y="5267860"/>
            <a:ext cx="3210942" cy="289098"/>
          </a:xfrm>
        </p:spPr>
        <p:txBody>
          <a:bodyPr/>
          <a:lstStyle>
            <a:lvl1pPr>
              <a:buNone/>
              <a:defRPr sz="14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pPr lvl="0"/>
            <a:r>
              <a:rPr lang="es-ES" dirty="0"/>
              <a:t>Nombre y Apellido (TA)</a:t>
            </a:r>
          </a:p>
        </p:txBody>
      </p:sp>
      <p:sp>
        <p:nvSpPr>
          <p:cNvPr id="53" name="Marcador de texto 38">
            <a:extLst>
              <a:ext uri="{FF2B5EF4-FFF2-40B4-BE49-F238E27FC236}">
                <a16:creationId xmlns:a16="http://schemas.microsoft.com/office/drawing/2014/main" id="{3AF552A6-D681-7341-B886-FB27C1CFCE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48210" y="5586427"/>
            <a:ext cx="3210942" cy="258192"/>
          </a:xfrm>
        </p:spPr>
        <p:txBody>
          <a:bodyPr/>
          <a:lstStyle>
            <a:lvl1pPr>
              <a:buNone/>
              <a:defRPr sz="1400" b="0" i="0">
                <a:solidFill>
                  <a:schemeClr val="bg1"/>
                </a:solidFill>
                <a:latin typeface="Muli Light" pitchFamily="2" charset="77"/>
                <a:cs typeface="Futura" panose="020B0602020204020303" pitchFamily="34" charset="-79"/>
              </a:defRPr>
            </a:lvl1pPr>
          </a:lstStyle>
          <a:p>
            <a:pPr lvl="0"/>
            <a:r>
              <a:rPr lang="es-ES" dirty="0"/>
              <a:t>TEACHING ASSISTANT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F7213475-5AFF-D040-922D-0B092FC1E7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3145" y="781051"/>
            <a:ext cx="4956980" cy="364171"/>
          </a:xfrm>
          <a:solidFill>
            <a:schemeClr val="tx1">
              <a:lumMod val="85000"/>
              <a:lumOff val="15000"/>
            </a:schemeClr>
          </a:solidFill>
        </p:spPr>
        <p:txBody>
          <a:bodyPr anchor="t">
            <a:normAutofit/>
          </a:bodyPr>
          <a:lstStyle>
            <a:lvl1pPr algn="r">
              <a:defRPr sz="24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s-ES" dirty="0"/>
              <a:t>NOMBRE DEL PROGRAMA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3621951-91BB-BB42-A1C7-273DD46034B4}"/>
              </a:ext>
            </a:extLst>
          </p:cNvPr>
          <p:cNvSpPr txBox="1"/>
          <p:nvPr userDrawn="1"/>
        </p:nvSpPr>
        <p:spPr>
          <a:xfrm>
            <a:off x="7748210" y="1169907"/>
            <a:ext cx="346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Muli" pitchFamily="2" charset="77"/>
              </a:rPr>
              <a:t>FACULTY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AD45CE7-6265-C948-93C4-197BBE627596}"/>
              </a:ext>
            </a:extLst>
          </p:cNvPr>
          <p:cNvSpPr txBox="1"/>
          <p:nvPr userDrawn="1"/>
        </p:nvSpPr>
        <p:spPr>
          <a:xfrm>
            <a:off x="2037152" y="2347489"/>
            <a:ext cx="400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Muli" pitchFamily="2" charset="77"/>
              </a:rPr>
              <a:t>LEAD INSTRUCTOR</a:t>
            </a:r>
          </a:p>
        </p:txBody>
      </p:sp>
      <p:sp>
        <p:nvSpPr>
          <p:cNvPr id="58" name="Marcador de texto 18">
            <a:extLst>
              <a:ext uri="{FF2B5EF4-FFF2-40B4-BE49-F238E27FC236}">
                <a16:creationId xmlns:a16="http://schemas.microsoft.com/office/drawing/2014/main" id="{03E614C5-BE72-F348-B9B6-D0DF5B8FB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F81D1FA3-8B4B-4547-A752-62555ABC09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77344" y="923594"/>
            <a:ext cx="5926239" cy="9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obre fondo rojo (bloques secundarios)">
    <p:bg>
      <p:bgPr>
        <a:solidFill>
          <a:srgbClr val="E1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D19E4934-0388-E340-9DF6-3F2A85BB25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95" y="1136516"/>
            <a:ext cx="10235647" cy="48149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DA84E98-31A6-D640-AB58-27E2349ECF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91031"/>
            <a:ext cx="1358900" cy="1272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CA4CD2-52C5-434E-A1AE-810050761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/>
          <a:lstStyle>
            <a:lvl1pPr algn="l">
              <a:defRPr sz="60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C82B18-F08F-B54F-9D5C-1064CFDEF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480DF9-B458-274C-8FD7-A80E71CA8B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416" y="6444274"/>
            <a:ext cx="489761" cy="174047"/>
          </a:xfrm>
          <a:prstGeom prst="rect">
            <a:avLst/>
          </a:prstGeom>
        </p:spPr>
      </p:pic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D637D7D4-8F57-F84A-A8CB-CCA3FF5999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180387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 principal">
    <p:bg>
      <p:bgPr>
        <a:solidFill>
          <a:srgbClr val="E1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D19E4934-0388-E340-9DF6-3F2A85BB25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595" y="1136516"/>
            <a:ext cx="10235647" cy="48149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DA84E98-31A6-D640-AB58-27E2349ECF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91031"/>
            <a:ext cx="1358900" cy="1272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CA4CD2-52C5-434E-A1AE-810050761D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985882"/>
            <a:ext cx="9144000" cy="474427"/>
          </a:xfrm>
        </p:spPr>
        <p:txBody>
          <a:bodyPr anchor="t"/>
          <a:lstStyle>
            <a:lvl1pPr algn="l">
              <a:defRPr sz="2000" b="1" i="0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s-ES" dirty="0"/>
              <a:t>Agenda / Objetivos de Aprendizaje / Otro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C82B18-F08F-B54F-9D5C-1064CFDEFD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610943"/>
            <a:ext cx="9144000" cy="3646857"/>
          </a:xfrm>
        </p:spPr>
        <p:txBody>
          <a:bodyPr/>
          <a:lstStyle>
            <a:lvl1pPr marL="0" indent="0" algn="l">
              <a:buFont typeface="+mj-lt"/>
              <a:buAutoNum type="arabicPeriod"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Ítem 1</a:t>
            </a:r>
          </a:p>
          <a:p>
            <a:r>
              <a:rPr lang="es-ES" dirty="0"/>
              <a:t>Ítem 2</a:t>
            </a:r>
          </a:p>
          <a:p>
            <a:r>
              <a:rPr lang="es-ES" dirty="0"/>
              <a:t>Ítem 3</a:t>
            </a:r>
          </a:p>
          <a:p>
            <a:r>
              <a:rPr lang="es-ES" dirty="0"/>
              <a:t>…</a:t>
            </a:r>
          </a:p>
          <a:p>
            <a:r>
              <a:rPr lang="es-ES" dirty="0"/>
              <a:t>Ítem 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480DF9-B458-274C-8FD7-A80E71CA8B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416" y="6444274"/>
            <a:ext cx="489761" cy="174047"/>
          </a:xfrm>
          <a:prstGeom prst="rect">
            <a:avLst/>
          </a:prstGeom>
        </p:spPr>
      </p:pic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D637D7D4-8F57-F84A-A8CB-CCA3FF5999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1461771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obre fondo blanco (bloque terciari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5426279-6924-D244-B405-82BAC71F59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177" y="1156413"/>
            <a:ext cx="10204485" cy="48003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CA4CD2-52C5-434E-A1AE-810050761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/>
          <a:lstStyle>
            <a:lvl1pPr algn="l">
              <a:defRPr sz="6000" b="1" i="0"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C82B18-F08F-B54F-9D5C-1064CFDEF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25E6711-B09B-4E49-ACB6-FF3FD5AE16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83299"/>
            <a:ext cx="1358900" cy="127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1D28D6D-5CC5-2740-B014-3D474EFD6C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414" y="6437741"/>
            <a:ext cx="489763" cy="174048"/>
          </a:xfrm>
          <a:prstGeom prst="rect">
            <a:avLst/>
          </a:prstGeom>
        </p:spPr>
      </p:pic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3C7A7D34-2FCB-744B-90AF-259BADC35D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1997085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RL a compartir">
    <p:bg>
      <p:bgPr>
        <a:solidFill>
          <a:srgbClr val="E13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1C82B18-F08F-B54F-9D5C-1064CFDEFD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904565"/>
            <a:ext cx="9144000" cy="695699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2400" b="0" i="0" u="sng">
                <a:solidFill>
                  <a:srgbClr val="E1331B"/>
                </a:solidFill>
                <a:latin typeface="Muli Extra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http://</a:t>
            </a:r>
            <a:r>
              <a:rPr lang="es-ES" dirty="0" err="1"/>
              <a:t>aquí.la.url.que.queramos.compartir.com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480DF9-B458-274C-8FD7-A80E71CA8B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416" y="6444274"/>
            <a:ext cx="489761" cy="1740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F9A9AF-E8B5-7E48-8558-7A6F9115E5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91031"/>
            <a:ext cx="1358900" cy="12728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931527C-7D19-794B-986D-AF5E0A6149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8176" y="3252414"/>
            <a:ext cx="10235647" cy="2435616"/>
          </a:xfrm>
          <a:prstGeom prst="rect">
            <a:avLst/>
          </a:prstGeom>
        </p:spPr>
      </p:pic>
      <p:sp>
        <p:nvSpPr>
          <p:cNvPr id="14" name="Marcador de texto 18">
            <a:extLst>
              <a:ext uri="{FF2B5EF4-FFF2-40B4-BE49-F238E27FC236}">
                <a16:creationId xmlns:a16="http://schemas.microsoft.com/office/drawing/2014/main" id="{EFE5E524-CD65-D340-AC95-8D228385EC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19579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4050C6CE-9207-E24B-8E75-0A66F01AF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418" y="815947"/>
            <a:ext cx="11692743" cy="55004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0E4906-C0B0-5A4F-A3DC-1168F197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>
            <a:lvl1pPr>
              <a:defRPr sz="2800" b="1" i="0"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99E73C-4F99-9B48-B488-1A60E82A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520"/>
            <a:ext cx="10515600" cy="4638443"/>
          </a:xfrm>
        </p:spPr>
        <p:txBody>
          <a:bodyPr/>
          <a:lstStyle>
            <a:lvl1pPr>
              <a:buSzPct val="70000"/>
              <a:buFont typeface="Wingdings" pitchFamily="2" charset="2"/>
              <a:buChar char="§"/>
              <a:defRPr/>
            </a:lvl1pPr>
            <a:lvl2pPr>
              <a:buSzPct val="70000"/>
              <a:buFont typeface="Wingdings" pitchFamily="2" charset="2"/>
              <a:buChar char="§"/>
              <a:defRPr/>
            </a:lvl2pPr>
            <a:lvl3pPr>
              <a:buSzPct val="70000"/>
              <a:buFont typeface="Wingdings" pitchFamily="2" charset="2"/>
              <a:buChar char="§"/>
              <a:defRPr/>
            </a:lvl3pPr>
            <a:lvl4pPr>
              <a:buSzPct val="70000"/>
              <a:buFont typeface="Wingdings" pitchFamily="2" charset="2"/>
              <a:buChar char="§"/>
              <a:defRPr/>
            </a:lvl4pPr>
            <a:lvl5pPr>
              <a:buSzPct val="7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4BF649A-BCF8-3C4C-B11D-4965B8FEE5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83299"/>
            <a:ext cx="1358900" cy="127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DF4F62-D327-F34A-A1D5-EE364F196E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414" y="6437741"/>
            <a:ext cx="489763" cy="174048"/>
          </a:xfrm>
          <a:prstGeom prst="rect">
            <a:avLst/>
          </a:prstGeom>
        </p:spPr>
      </p:pic>
      <p:sp>
        <p:nvSpPr>
          <p:cNvPr id="14" name="Marcador de texto 18">
            <a:extLst>
              <a:ext uri="{FF2B5EF4-FFF2-40B4-BE49-F238E27FC236}">
                <a16:creationId xmlns:a16="http://schemas.microsoft.com/office/drawing/2014/main" id="{0F81B2E6-5433-4B4A-9587-F8C27E94AE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4280427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dobl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4050C6CE-9207-E24B-8E75-0A66F01AF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418" y="815947"/>
            <a:ext cx="11692743" cy="55004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D0E4906-C0B0-5A4F-A3DC-1168F197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>
            <a:lvl1pPr>
              <a:defRPr sz="2800" b="1" i="0"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99E73C-4F99-9B48-B488-1A60E82A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520"/>
            <a:ext cx="5032248" cy="463844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9F067DF-305B-CC41-AF8B-1C6500294F4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321552" y="1538520"/>
            <a:ext cx="5032248" cy="463844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0C99F58-D8D8-594D-ADC9-622C87DD37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83299"/>
            <a:ext cx="1358900" cy="127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A15E5CC-1532-C84D-8A9F-2C142A776C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414" y="6437741"/>
            <a:ext cx="489763" cy="174048"/>
          </a:xfrm>
          <a:prstGeom prst="rect">
            <a:avLst/>
          </a:prstGeom>
        </p:spPr>
      </p:pic>
      <p:sp>
        <p:nvSpPr>
          <p:cNvPr id="15" name="Marcador de texto 18">
            <a:extLst>
              <a:ext uri="{FF2B5EF4-FFF2-40B4-BE49-F238E27FC236}">
                <a16:creationId xmlns:a16="http://schemas.microsoft.com/office/drawing/2014/main" id="{0ADAF889-EFD5-9149-9DA7-28801E5E48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419635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4BE1933E-B8C1-5949-9EA4-FB8EA314A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418" y="815947"/>
            <a:ext cx="11692743" cy="550043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3D7A02-6E60-9344-B0E1-A6DEA318A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38520"/>
            <a:ext cx="5181600" cy="463844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6011A9-BD2A-2740-8E09-D062FD8DA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38520"/>
            <a:ext cx="5181600" cy="463844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A62D8B5-01A5-3347-873F-034AA9BC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>
            <a:lvl1pPr>
              <a:defRPr sz="2800" b="1" i="0"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AD17650-DE8E-384D-9B0D-4817346635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4684" y="6483299"/>
            <a:ext cx="1358900" cy="127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2126CDC-46AD-1048-BA7B-1137446F1C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414" y="6437741"/>
            <a:ext cx="489763" cy="174048"/>
          </a:xfrm>
          <a:prstGeom prst="rect">
            <a:avLst/>
          </a:prstGeom>
        </p:spPr>
      </p:pic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044ED8EA-F3C2-BC4B-9A42-D2CC7BA24A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8600" y="6356350"/>
            <a:ext cx="4114800" cy="365125"/>
          </a:xfrm>
        </p:spPr>
        <p:txBody>
          <a:bodyPr anchor="ctr"/>
          <a:lstStyle>
            <a:lvl1pPr algn="ctr">
              <a:buNone/>
              <a:defRPr sz="12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s-ES" dirty="0"/>
              <a:t>NOMBRE DEL MÓDULO</a:t>
            </a:r>
          </a:p>
        </p:txBody>
      </p:sp>
    </p:spTree>
    <p:extLst>
      <p:ext uri="{BB962C8B-B14F-4D97-AF65-F5344CB8AC3E}">
        <p14:creationId xmlns:p14="http://schemas.microsoft.com/office/powerpoint/2010/main" val="117328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24DF7AF-FDD1-E447-B64F-2A9381FB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497146-0F14-3040-BC0B-D8512C3B1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379953-DADE-0044-9131-729FE5553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uli" pitchFamily="2" charset="77"/>
              </a:defRPr>
            </a:lvl1pPr>
          </a:lstStyle>
          <a:p>
            <a:r>
              <a:rPr lang="es-ES" dirty="0"/>
              <a:t>PYTHON FOR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24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64" r:id="rId4"/>
    <p:sldLayoutId id="2147483660" r:id="rId5"/>
    <p:sldLayoutId id="2147483662" r:id="rId6"/>
    <p:sldLayoutId id="2147483650" r:id="rId7"/>
    <p:sldLayoutId id="2147483666" r:id="rId8"/>
    <p:sldLayoutId id="2147483652" r:id="rId9"/>
    <p:sldLayoutId id="2147483653" r:id="rId10"/>
    <p:sldLayoutId id="2147483656" r:id="rId11"/>
    <p:sldLayoutId id="2147483657" r:id="rId12"/>
    <p:sldLayoutId id="2147483655" r:id="rId13"/>
    <p:sldLayoutId id="2147483667" r:id="rId14"/>
    <p:sldLayoutId id="21474836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" panose="020B0602020204020303" pitchFamily="34" charset="-79"/>
          <a:ea typeface="+mj-ea"/>
          <a:cs typeface="Futura" panose="020B06020202040203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uli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uli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uli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uli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uli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udding.cool/2018/08/filmordigital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DCB1F-6C4D-0E4A-80D6-BCAD09730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s-ES" sz="7200" dirty="0" err="1">
                <a:solidFill>
                  <a:srgbClr val="FF0000"/>
                </a:solidFill>
              </a:rPr>
              <a:t>The</a:t>
            </a:r>
            <a:r>
              <a:rPr lang="es-ES" sz="7200" dirty="0">
                <a:solidFill>
                  <a:srgbClr val="FF0000"/>
                </a:solidFill>
              </a:rPr>
              <a:t> </a:t>
            </a:r>
            <a:r>
              <a:rPr lang="es-ES" sz="7200" dirty="0" err="1">
                <a:solidFill>
                  <a:srgbClr val="FF0000"/>
                </a:solidFill>
              </a:rPr>
              <a:t>need</a:t>
            </a:r>
            <a:r>
              <a:rPr lang="es-ES" sz="7200" dirty="0">
                <a:solidFill>
                  <a:srgbClr val="FF0000"/>
                </a:solidFill>
              </a:rPr>
              <a:t> </a:t>
            </a:r>
            <a:r>
              <a:rPr lang="es-ES" sz="7200" dirty="0" err="1">
                <a:solidFill>
                  <a:srgbClr val="FF0000"/>
                </a:solidFill>
              </a:rPr>
              <a:t>for</a:t>
            </a:r>
            <a:r>
              <a:rPr lang="es-ES" sz="7200" dirty="0">
                <a:solidFill>
                  <a:srgbClr val="FF0000"/>
                </a:solidFill>
              </a:rPr>
              <a:t> Data </a:t>
            </a:r>
            <a:r>
              <a:rPr lang="es-ES" sz="7200" dirty="0" err="1">
                <a:solidFill>
                  <a:srgbClr val="FF0000"/>
                </a:solidFill>
              </a:rPr>
              <a:t>Analysis</a:t>
            </a:r>
            <a:endParaRPr lang="es-ES" sz="7200" dirty="0">
              <a:solidFill>
                <a:srgbClr val="FF000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FEB576-E9F6-4041-9736-473BD938C4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Madrid, Octubre 2021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C846C1-6C02-B24D-82FD-EC55159732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29A73F-4687-44C5-A8CA-F2AC4A9C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801666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7986"/>
            <a:ext cx="9144000" cy="474427"/>
          </a:xfrm>
        </p:spPr>
        <p:txBody>
          <a:bodyPr>
            <a:noAutofit/>
          </a:bodyPr>
          <a:lstStyle/>
          <a:p>
            <a:r>
              <a:rPr lang="es-ES" sz="2800" dirty="0"/>
              <a:t>AI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coming</a:t>
            </a:r>
            <a:r>
              <a:rPr lang="es-ES" sz="2800" dirty="0"/>
              <a:t> home!</a:t>
            </a:r>
            <a:br>
              <a:rPr lang="es-ES" sz="2800" dirty="0"/>
            </a:br>
            <a:endParaRPr lang="es-ES" sz="2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018457-982C-4521-B05B-9287B871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34482"/>
            <a:ext cx="9509216" cy="398381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8E59C4-AC43-47A5-B0C9-F3C8033D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4612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075" y="748668"/>
            <a:ext cx="9144000" cy="474427"/>
          </a:xfrm>
        </p:spPr>
        <p:txBody>
          <a:bodyPr>
            <a:noAutofit/>
          </a:bodyPr>
          <a:lstStyle/>
          <a:p>
            <a:r>
              <a:rPr lang="es-ES" sz="2800" dirty="0" err="1"/>
              <a:t>When</a:t>
            </a:r>
            <a:r>
              <a:rPr lang="es-ES" sz="2800" dirty="0"/>
              <a:t> AI can </a:t>
            </a:r>
            <a:r>
              <a:rPr lang="es-ES" sz="2800" dirty="0" err="1"/>
              <a:t>work</a:t>
            </a:r>
            <a:r>
              <a:rPr lang="es-ES" sz="2800" dirty="0"/>
              <a:t> </a:t>
            </a:r>
            <a:r>
              <a:rPr lang="es-ES" sz="2800" dirty="0" err="1"/>
              <a:t>better</a:t>
            </a:r>
            <a:r>
              <a:rPr lang="es-ES" sz="2800" dirty="0"/>
              <a:t> </a:t>
            </a:r>
            <a:r>
              <a:rPr lang="es-ES" sz="2800" dirty="0" err="1"/>
              <a:t>than</a:t>
            </a:r>
            <a:r>
              <a:rPr lang="es-ES" sz="2800" dirty="0"/>
              <a:t> </a:t>
            </a:r>
            <a:r>
              <a:rPr lang="es-ES" sz="2800" dirty="0" err="1"/>
              <a:t>humans</a:t>
            </a:r>
            <a:endParaRPr lang="es-ES" sz="2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A85BC8-1864-47EE-A2AE-95908A856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80" y="1378990"/>
            <a:ext cx="9618040" cy="50586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D50C05-6A65-4F3D-BA84-903325FA3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94684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2800" dirty="0" err="1"/>
              <a:t>Profiles</a:t>
            </a:r>
            <a:r>
              <a:rPr lang="es-ES" sz="2800" dirty="0"/>
              <a:t> in Data </a:t>
            </a:r>
            <a:r>
              <a:rPr lang="es-ES" sz="2800" dirty="0" err="1"/>
              <a:t>Areas</a:t>
            </a:r>
            <a:endParaRPr lang="es-ES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7968E4-67E4-2C45-99F8-E6B10A291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610943"/>
            <a:ext cx="9849395" cy="3646857"/>
          </a:xfrm>
        </p:spPr>
        <p:txBody>
          <a:bodyPr>
            <a:normAutofit fontScale="92500" lnSpcReduction="10000"/>
          </a:bodyPr>
          <a:lstStyle/>
          <a:p>
            <a:pPr marL="627063" indent="-627063">
              <a:buClr>
                <a:schemeClr val="bg1"/>
              </a:buClr>
              <a:buSzPct val="140000"/>
            </a:pPr>
            <a:r>
              <a:rPr lang="es-ES" sz="3000" dirty="0"/>
              <a:t>Data </a:t>
            </a:r>
            <a:r>
              <a:rPr lang="es-ES" sz="3000" dirty="0" err="1"/>
              <a:t>Architecture</a:t>
            </a:r>
            <a:r>
              <a:rPr lang="es-ES" dirty="0"/>
              <a:t>: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? </a:t>
            </a:r>
            <a:r>
              <a:rPr lang="es-ES" dirty="0" err="1"/>
              <a:t>Dessign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HW &amp; SW</a:t>
            </a:r>
          </a:p>
          <a:p>
            <a:pPr marL="627063" indent="-627063">
              <a:buClr>
                <a:schemeClr val="bg1"/>
              </a:buClr>
              <a:buSzPct val="140000"/>
            </a:pPr>
            <a:r>
              <a:rPr lang="es-ES" sz="2800" dirty="0"/>
              <a:t>Data </a:t>
            </a:r>
            <a:r>
              <a:rPr lang="es-ES" sz="2800" dirty="0" err="1"/>
              <a:t>Analysis</a:t>
            </a:r>
            <a:r>
              <a:rPr lang="es-ES" dirty="0"/>
              <a:t>: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speak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business</a:t>
            </a:r>
            <a:r>
              <a:rPr lang="es-ES" dirty="0"/>
              <a:t> and </a:t>
            </a:r>
            <a:r>
              <a:rPr lang="es-ES" dirty="0" err="1"/>
              <a:t>technical</a:t>
            </a:r>
            <a:r>
              <a:rPr lang="es-ES" dirty="0"/>
              <a:t> staff</a:t>
            </a:r>
          </a:p>
          <a:p>
            <a:pPr marL="627063" indent="-627063">
              <a:buClr>
                <a:schemeClr val="bg1"/>
              </a:buClr>
              <a:buSzPct val="140000"/>
            </a:pPr>
            <a:r>
              <a:rPr lang="es-ES" sz="2800" dirty="0"/>
              <a:t>Data </a:t>
            </a:r>
            <a:r>
              <a:rPr lang="es-ES" sz="2800" dirty="0" err="1"/>
              <a:t>Science</a:t>
            </a:r>
            <a:r>
              <a:rPr lang="es-ES" dirty="0"/>
              <a:t>: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transform</a:t>
            </a:r>
            <a:r>
              <a:rPr lang="es-ES" dirty="0"/>
              <a:t> data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(</a:t>
            </a:r>
            <a:r>
              <a:rPr lang="es-ES" dirty="0" err="1"/>
              <a:t>value</a:t>
            </a:r>
            <a:r>
              <a:rPr lang="es-ES" dirty="0"/>
              <a:t>)</a:t>
            </a:r>
          </a:p>
          <a:p>
            <a:pPr marL="627063" indent="-627063">
              <a:buClr>
                <a:schemeClr val="bg1"/>
              </a:buClr>
              <a:buSzPct val="140000"/>
            </a:pPr>
            <a:r>
              <a:rPr lang="es-ES" sz="2800" dirty="0"/>
              <a:t>Data </a:t>
            </a:r>
            <a:r>
              <a:rPr lang="es-ES" sz="2800" dirty="0" err="1"/>
              <a:t>Engineering</a:t>
            </a:r>
            <a:r>
              <a:rPr lang="es-ES" dirty="0"/>
              <a:t>: </a:t>
            </a:r>
            <a:r>
              <a:rPr lang="es-ES" dirty="0" err="1"/>
              <a:t>ETLs</a:t>
            </a:r>
            <a:r>
              <a:rPr lang="es-ES" dirty="0"/>
              <a:t> (</a:t>
            </a:r>
            <a:r>
              <a:rPr lang="es-ES" dirty="0" err="1"/>
              <a:t>extract</a:t>
            </a:r>
            <a:r>
              <a:rPr lang="es-ES" dirty="0"/>
              <a:t>, </a:t>
            </a:r>
            <a:r>
              <a:rPr lang="es-ES" dirty="0" err="1"/>
              <a:t>transform</a:t>
            </a:r>
            <a:r>
              <a:rPr lang="es-ES" dirty="0"/>
              <a:t> and load data)</a:t>
            </a:r>
          </a:p>
          <a:p>
            <a:pPr marL="627063" indent="-627063">
              <a:buClr>
                <a:schemeClr val="bg1"/>
              </a:buClr>
              <a:buSzPct val="140000"/>
            </a:pPr>
            <a:r>
              <a:rPr lang="es-ES" sz="2800" dirty="0"/>
              <a:t>Data </a:t>
            </a:r>
            <a:r>
              <a:rPr lang="es-ES" sz="2800" dirty="0" err="1"/>
              <a:t>Visualization</a:t>
            </a:r>
            <a:r>
              <a:rPr lang="es-ES" dirty="0"/>
              <a:t>: </a:t>
            </a:r>
            <a:r>
              <a:rPr lang="es-ES" dirty="0" err="1"/>
              <a:t>Mapping</a:t>
            </a:r>
            <a:r>
              <a:rPr lang="es-ES" dirty="0"/>
              <a:t> output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business</a:t>
            </a:r>
            <a:r>
              <a:rPr lang="es-ES" dirty="0"/>
              <a:t> </a:t>
            </a:r>
            <a:r>
              <a:rPr lang="es-ES" dirty="0" err="1"/>
              <a:t>reports</a:t>
            </a:r>
            <a:endParaRPr lang="es-ES" dirty="0"/>
          </a:p>
          <a:p>
            <a:pPr marL="627063" indent="-627063">
              <a:buClr>
                <a:schemeClr val="bg1"/>
              </a:buClr>
              <a:buSzPct val="140000"/>
            </a:pPr>
            <a:r>
              <a:rPr lang="es-ES" sz="2800" dirty="0"/>
              <a:t>Data </a:t>
            </a:r>
            <a:r>
              <a:rPr lang="es-ES" sz="2800" dirty="0" err="1"/>
              <a:t>Governance</a:t>
            </a:r>
            <a:r>
              <a:rPr lang="es-ES" dirty="0"/>
              <a:t>: </a:t>
            </a:r>
            <a:r>
              <a:rPr lang="es-ES" dirty="0" err="1"/>
              <a:t>Uniqueness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data, </a:t>
            </a:r>
            <a:r>
              <a:rPr lang="es-ES" dirty="0" err="1"/>
              <a:t>validation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sources</a:t>
            </a:r>
            <a:r>
              <a:rPr lang="es-ES" dirty="0"/>
              <a:t>, </a:t>
            </a:r>
            <a:r>
              <a:rPr lang="es-ES" dirty="0" err="1"/>
              <a:t>permissions</a:t>
            </a:r>
            <a:endParaRPr lang="es-ES" dirty="0"/>
          </a:p>
          <a:p>
            <a:pPr marL="627063" indent="-627063">
              <a:buClr>
                <a:schemeClr val="bg1"/>
              </a:buClr>
              <a:buSzPct val="140000"/>
            </a:pPr>
            <a:r>
              <a:rPr lang="es-ES" sz="2800" dirty="0"/>
              <a:t>DevOps</a:t>
            </a:r>
            <a:r>
              <a:rPr lang="es-ES" dirty="0"/>
              <a:t>: </a:t>
            </a:r>
            <a:r>
              <a:rPr lang="es-ES" dirty="0" err="1"/>
              <a:t>Putting</a:t>
            </a:r>
            <a:r>
              <a:rPr lang="es-ES" dirty="0"/>
              <a:t> </a:t>
            </a:r>
            <a:r>
              <a:rPr lang="es-ES" dirty="0" err="1"/>
              <a:t>everything</a:t>
            </a:r>
            <a:r>
              <a:rPr lang="es-ES" dirty="0"/>
              <a:t> in </a:t>
            </a:r>
            <a:r>
              <a:rPr lang="es-ES" dirty="0" err="1"/>
              <a:t>Production</a:t>
            </a:r>
            <a:r>
              <a:rPr lang="es-ES" dirty="0"/>
              <a:t>, </a:t>
            </a:r>
            <a:r>
              <a:rPr lang="es-ES" dirty="0" err="1"/>
              <a:t>deploying</a:t>
            </a:r>
            <a:r>
              <a:rPr lang="es-ES" dirty="0"/>
              <a:t> in real </a:t>
            </a:r>
            <a:r>
              <a:rPr lang="es-ES" dirty="0" err="1"/>
              <a:t>scenarios</a:t>
            </a:r>
            <a:endParaRPr lang="es-ES" dirty="0"/>
          </a:p>
          <a:p>
            <a:pPr marL="627063" indent="-627063">
              <a:buClr>
                <a:schemeClr val="bg1"/>
              </a:buClr>
              <a:buSzPct val="140000"/>
            </a:pPr>
            <a:r>
              <a:rPr lang="es-ES" sz="2800" dirty="0"/>
              <a:t>Data Security</a:t>
            </a:r>
            <a:r>
              <a:rPr lang="es-ES" dirty="0"/>
              <a:t>: </a:t>
            </a:r>
            <a:r>
              <a:rPr lang="es-ES" dirty="0" err="1"/>
              <a:t>Defending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data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D2261E-6F69-4C92-B90F-9C58DEDB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634188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sz="3100" dirty="0"/>
              <a:t>Data </a:t>
            </a:r>
            <a:r>
              <a:rPr lang="es-ES" sz="3100" dirty="0" err="1"/>
              <a:t>Skills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1026" name="Picture 2" descr="Data Science Career Paths: Different Roles | Springboard Blog">
            <a:extLst>
              <a:ext uri="{FF2B5EF4-FFF2-40B4-BE49-F238E27FC236}">
                <a16:creationId xmlns:a16="http://schemas.microsoft.com/office/drawing/2014/main" id="{EC26C192-D440-4D8E-912B-1308162E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849A29-878C-4A26-B80D-AA36B17EC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22384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10" y="748668"/>
            <a:ext cx="9144000" cy="474427"/>
          </a:xfrm>
        </p:spPr>
        <p:txBody>
          <a:bodyPr>
            <a:normAutofit fontScale="90000"/>
          </a:bodyPr>
          <a:lstStyle/>
          <a:p>
            <a:r>
              <a:rPr lang="es-ES" sz="3100" dirty="0"/>
              <a:t>Data </a:t>
            </a:r>
            <a:r>
              <a:rPr lang="es-ES" sz="3100" dirty="0" err="1"/>
              <a:t>Skills</a:t>
            </a:r>
            <a:r>
              <a:rPr lang="es-ES" sz="3100" dirty="0"/>
              <a:t> in </a:t>
            </a:r>
            <a:r>
              <a:rPr lang="es-ES" sz="3100" dirty="0" err="1"/>
              <a:t>detail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655B6E8-BE3B-405F-B241-507F02E07F81}"/>
              </a:ext>
            </a:extLst>
          </p:cNvPr>
          <p:cNvSpPr/>
          <p:nvPr/>
        </p:nvSpPr>
        <p:spPr>
          <a:xfrm>
            <a:off x="4531150" y="2777147"/>
            <a:ext cx="3129699" cy="22247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66A70C2-D3E7-49C6-A532-1C7B964F01D4}"/>
              </a:ext>
            </a:extLst>
          </p:cNvPr>
          <p:cNvGrpSpPr/>
          <p:nvPr/>
        </p:nvGrpSpPr>
        <p:grpSpPr>
          <a:xfrm>
            <a:off x="2426322" y="1318907"/>
            <a:ext cx="7155533" cy="4781550"/>
            <a:chOff x="2332054" y="1318907"/>
            <a:chExt cx="7155533" cy="47815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F8FBD89-CDB4-4B63-B5D9-ACEB390C9B3E}"/>
                </a:ext>
              </a:extLst>
            </p:cNvPr>
            <p:cNvSpPr/>
            <p:nvPr/>
          </p:nvSpPr>
          <p:spPr>
            <a:xfrm>
              <a:off x="2332054" y="1318907"/>
              <a:ext cx="7155533" cy="1886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074" name="Picture 2" descr="Data Scientist vs Data Analysis vs ML Engineer : Which job is most suited  for you ? | by Swaastick Kumar Singh | Medium">
              <a:extLst>
                <a:ext uri="{FF2B5EF4-FFF2-40B4-BE49-F238E27FC236}">
                  <a16:creationId xmlns:a16="http://schemas.microsoft.com/office/drawing/2014/main" id="{5474AB07-4136-43F6-8A0E-E4ADDA64E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6071" y="1318907"/>
              <a:ext cx="6667500" cy="478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92D6E45C-7699-4E52-B35F-2B967E756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47055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9163"/>
            <a:ext cx="9144000" cy="474427"/>
          </a:xfrm>
        </p:spPr>
        <p:txBody>
          <a:bodyPr>
            <a:normAutofit fontScale="90000"/>
          </a:bodyPr>
          <a:lstStyle/>
          <a:p>
            <a:r>
              <a:rPr lang="es-ES" sz="3100" dirty="0" err="1"/>
              <a:t>Summing</a:t>
            </a:r>
            <a:r>
              <a:rPr lang="es-ES" sz="3100" dirty="0"/>
              <a:t> up </a:t>
            </a:r>
            <a:r>
              <a:rPr lang="es-ES" sz="3100" dirty="0" err="1"/>
              <a:t>the</a:t>
            </a:r>
            <a:r>
              <a:rPr lang="es-ES" sz="3100" dirty="0"/>
              <a:t> </a:t>
            </a:r>
            <a:r>
              <a:rPr lang="es-ES" sz="3100" dirty="0" err="1"/>
              <a:t>skills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2050" name="Picture 2" descr="Data Analyst vs. Data Scientist_skill_set">
            <a:extLst>
              <a:ext uri="{FF2B5EF4-FFF2-40B4-BE49-F238E27FC236}">
                <a16:creationId xmlns:a16="http://schemas.microsoft.com/office/drawing/2014/main" id="{15469279-6DE8-455F-9724-0A0DCF181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12" y="1516533"/>
            <a:ext cx="8058902" cy="468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DF100A-260C-437C-8DEB-345657A9D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4049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205" y="931114"/>
            <a:ext cx="9144000" cy="474427"/>
          </a:xfrm>
        </p:spPr>
        <p:txBody>
          <a:bodyPr>
            <a:normAutofit fontScale="90000"/>
          </a:bodyPr>
          <a:lstStyle/>
          <a:p>
            <a:r>
              <a:rPr lang="es-ES" sz="3100" dirty="0" err="1"/>
              <a:t>Intro</a:t>
            </a:r>
            <a:r>
              <a:rPr lang="es-ES" sz="3100" dirty="0"/>
              <a:t> </a:t>
            </a:r>
            <a:r>
              <a:rPr lang="es-ES" sz="3100" dirty="0" err="1"/>
              <a:t>to</a:t>
            </a:r>
            <a:r>
              <a:rPr lang="es-ES" sz="3100" dirty="0"/>
              <a:t> </a:t>
            </a:r>
            <a:r>
              <a:rPr lang="es-ES" sz="3100" dirty="0" err="1"/>
              <a:t>the</a:t>
            </a:r>
            <a:r>
              <a:rPr lang="es-ES" sz="3100" dirty="0"/>
              <a:t> </a:t>
            </a:r>
            <a:r>
              <a:rPr lang="es-ES" sz="3100" dirty="0" err="1"/>
              <a:t>current</a:t>
            </a:r>
            <a:r>
              <a:rPr lang="es-ES" sz="3100" dirty="0"/>
              <a:t> </a:t>
            </a:r>
            <a:r>
              <a:rPr lang="es-ES" sz="3100" dirty="0" err="1"/>
              <a:t>picture</a:t>
            </a:r>
            <a:r>
              <a:rPr lang="es-ES" sz="3100" dirty="0"/>
              <a:t> </a:t>
            </a:r>
            <a:r>
              <a:rPr lang="es-ES" sz="3100" dirty="0" err="1"/>
              <a:t>of</a:t>
            </a:r>
            <a:r>
              <a:rPr lang="es-ES" sz="3100" dirty="0"/>
              <a:t> </a:t>
            </a:r>
            <a:r>
              <a:rPr lang="es-ES" sz="3100" dirty="0" err="1"/>
              <a:t>the</a:t>
            </a:r>
            <a:r>
              <a:rPr lang="es-ES" sz="3100" dirty="0"/>
              <a:t> </a:t>
            </a:r>
            <a:r>
              <a:rPr lang="es-ES" sz="3100" dirty="0" err="1"/>
              <a:t>bursting</a:t>
            </a:r>
            <a:r>
              <a:rPr lang="es-ES" sz="3100" dirty="0"/>
              <a:t> </a:t>
            </a:r>
            <a:r>
              <a:rPr lang="es-ES" sz="3100" dirty="0" err="1"/>
              <a:t>of</a:t>
            </a:r>
            <a:r>
              <a:rPr lang="es-ES" sz="3100" dirty="0"/>
              <a:t> data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6146" name="Picture 2" descr="Data Engineer VS Data Scientist. Big Data has changed the face of the… | by  Christopher Bolard | Towards Data Science">
            <a:extLst>
              <a:ext uri="{FF2B5EF4-FFF2-40B4-BE49-F238E27FC236}">
                <a16:creationId xmlns:a16="http://schemas.microsoft.com/office/drawing/2014/main" id="{2997E8B2-631F-4F45-A515-32AF64DFB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60309"/>
            <a:ext cx="9433524" cy="422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BA3C05-657B-4B7D-9EFC-A0225E57D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343331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4098" name="Picture 2" descr="Data Analyst vs Data Scientist vs Data Engineer">
            <a:extLst>
              <a:ext uri="{FF2B5EF4-FFF2-40B4-BE49-F238E27FC236}">
                <a16:creationId xmlns:a16="http://schemas.microsoft.com/office/drawing/2014/main" id="{6C333D7D-6E3C-45C4-812F-DF62067D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53" y="3636393"/>
            <a:ext cx="5282452" cy="283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ta Scientist vs Data Analysis vs ML Engineer : Which job is most suited  for you ? | by Swaastick Kumar Singh | Medium">
            <a:extLst>
              <a:ext uri="{FF2B5EF4-FFF2-40B4-BE49-F238E27FC236}">
                <a16:creationId xmlns:a16="http://schemas.microsoft.com/office/drawing/2014/main" id="{45DDE5D1-9F52-469F-860D-431293CD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879" y="451747"/>
            <a:ext cx="4112285" cy="232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w to Deploy Your Data Science Team Across the Business - InformationWeek">
            <a:extLst>
              <a:ext uri="{FF2B5EF4-FFF2-40B4-BE49-F238E27FC236}">
                <a16:creationId xmlns:a16="http://schemas.microsoft.com/office/drawing/2014/main" id="{D7178226-0B9B-4DF5-B292-9C3F4C217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7"/>
          <a:stretch/>
        </p:blipFill>
        <p:spPr bwMode="auto">
          <a:xfrm>
            <a:off x="701344" y="3570042"/>
            <a:ext cx="5967268" cy="30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cheurón 4">
            <a:extLst>
              <a:ext uri="{FF2B5EF4-FFF2-40B4-BE49-F238E27FC236}">
                <a16:creationId xmlns:a16="http://schemas.microsoft.com/office/drawing/2014/main" id="{DF04557A-E243-4D88-B47A-FC53E1FA2EF6}"/>
              </a:ext>
            </a:extLst>
          </p:cNvPr>
          <p:cNvSpPr/>
          <p:nvPr/>
        </p:nvSpPr>
        <p:spPr>
          <a:xfrm>
            <a:off x="1602846" y="1157759"/>
            <a:ext cx="1508289" cy="87066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CD3B2177-2ED2-41FE-8E24-F0E0A4D574F0}"/>
              </a:ext>
            </a:extLst>
          </p:cNvPr>
          <p:cNvSpPr/>
          <p:nvPr/>
        </p:nvSpPr>
        <p:spPr>
          <a:xfrm>
            <a:off x="2930834" y="1157759"/>
            <a:ext cx="1508289" cy="87066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34927EF8-9B00-4098-98F2-2B39F88B10CA}"/>
              </a:ext>
            </a:extLst>
          </p:cNvPr>
          <p:cNvSpPr/>
          <p:nvPr/>
        </p:nvSpPr>
        <p:spPr>
          <a:xfrm>
            <a:off x="4258822" y="1157759"/>
            <a:ext cx="1508289" cy="87066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Flecha: pentágono 5">
            <a:extLst>
              <a:ext uri="{FF2B5EF4-FFF2-40B4-BE49-F238E27FC236}">
                <a16:creationId xmlns:a16="http://schemas.microsoft.com/office/drawing/2014/main" id="{6E1DFD8B-4F4E-43E9-9DA5-F14733BEC3B0}"/>
              </a:ext>
            </a:extLst>
          </p:cNvPr>
          <p:cNvSpPr/>
          <p:nvPr/>
        </p:nvSpPr>
        <p:spPr>
          <a:xfrm>
            <a:off x="614223" y="1143989"/>
            <a:ext cx="1168924" cy="89820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ADFE8A-6D3F-4BF8-8ECE-284883D86832}"/>
              </a:ext>
            </a:extLst>
          </p:cNvPr>
          <p:cNvSpPr txBox="1"/>
          <p:nvPr/>
        </p:nvSpPr>
        <p:spPr>
          <a:xfrm>
            <a:off x="834184" y="1429249"/>
            <a:ext cx="6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Arch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9B3F2B8-9C55-4D1A-B76D-29AF0507D8CC}"/>
              </a:ext>
            </a:extLst>
          </p:cNvPr>
          <p:cNvSpPr txBox="1"/>
          <p:nvPr/>
        </p:nvSpPr>
        <p:spPr>
          <a:xfrm>
            <a:off x="2141327" y="1429249"/>
            <a:ext cx="123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</a:t>
            </a: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8A879989-3240-45ED-B040-BE4ED9E6984D}"/>
              </a:ext>
            </a:extLst>
          </p:cNvPr>
          <p:cNvSpPr/>
          <p:nvPr/>
        </p:nvSpPr>
        <p:spPr>
          <a:xfrm>
            <a:off x="5586809" y="1157759"/>
            <a:ext cx="1508289" cy="87066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E89F70-9FEA-4FE6-B7CD-7A7ECCEA4F10}"/>
              </a:ext>
            </a:extLst>
          </p:cNvPr>
          <p:cNvSpPr txBox="1"/>
          <p:nvPr/>
        </p:nvSpPr>
        <p:spPr>
          <a:xfrm>
            <a:off x="3482430" y="1429249"/>
            <a:ext cx="123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5522C13-3447-43A8-9DE3-10B14C4635FE}"/>
              </a:ext>
            </a:extLst>
          </p:cNvPr>
          <p:cNvSpPr txBox="1"/>
          <p:nvPr/>
        </p:nvSpPr>
        <p:spPr>
          <a:xfrm>
            <a:off x="4807756" y="1429249"/>
            <a:ext cx="123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DA154CE-2935-41CD-B0CB-182350AF5392}"/>
              </a:ext>
            </a:extLst>
          </p:cNvPr>
          <p:cNvSpPr txBox="1"/>
          <p:nvPr/>
        </p:nvSpPr>
        <p:spPr>
          <a:xfrm>
            <a:off x="6019507" y="1417843"/>
            <a:ext cx="123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DevOps</a:t>
            </a:r>
          </a:p>
        </p:txBody>
      </p:sp>
      <p:sp>
        <p:nvSpPr>
          <p:cNvPr id="21" name="Flecha: pentágono 20">
            <a:extLst>
              <a:ext uri="{FF2B5EF4-FFF2-40B4-BE49-F238E27FC236}">
                <a16:creationId xmlns:a16="http://schemas.microsoft.com/office/drawing/2014/main" id="{347FE706-03EF-4E2B-ABCA-8CA09CB0342C}"/>
              </a:ext>
            </a:extLst>
          </p:cNvPr>
          <p:cNvSpPr/>
          <p:nvPr/>
        </p:nvSpPr>
        <p:spPr>
          <a:xfrm>
            <a:off x="614222" y="2193162"/>
            <a:ext cx="6480875" cy="29709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02AED1-36F9-4398-8B97-6AC874543679}"/>
              </a:ext>
            </a:extLst>
          </p:cNvPr>
          <p:cNvSpPr txBox="1"/>
          <p:nvPr/>
        </p:nvSpPr>
        <p:spPr>
          <a:xfrm>
            <a:off x="1885932" y="2157043"/>
            <a:ext cx="42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Testing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Environment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2E913B4E-7F3E-4491-B62C-ED0DCF5D01C8}"/>
              </a:ext>
            </a:extLst>
          </p:cNvPr>
          <p:cNvSpPr/>
          <p:nvPr/>
        </p:nvSpPr>
        <p:spPr>
          <a:xfrm>
            <a:off x="617537" y="2603976"/>
            <a:ext cx="6480875" cy="29709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DB87FF5-0E86-45BC-BE86-E1E6E2E7F2D9}"/>
              </a:ext>
            </a:extLst>
          </p:cNvPr>
          <p:cNvSpPr txBox="1"/>
          <p:nvPr/>
        </p:nvSpPr>
        <p:spPr>
          <a:xfrm>
            <a:off x="1889247" y="2567857"/>
            <a:ext cx="42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PreProduction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Environment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6" name="Flecha: pentágono 25">
            <a:extLst>
              <a:ext uri="{FF2B5EF4-FFF2-40B4-BE49-F238E27FC236}">
                <a16:creationId xmlns:a16="http://schemas.microsoft.com/office/drawing/2014/main" id="{00FFDE3E-E9F2-46C1-96F3-FC25C91E16EA}"/>
              </a:ext>
            </a:extLst>
          </p:cNvPr>
          <p:cNvSpPr/>
          <p:nvPr/>
        </p:nvSpPr>
        <p:spPr>
          <a:xfrm>
            <a:off x="617537" y="3051241"/>
            <a:ext cx="6480875" cy="29709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DC08426-D52C-4AC5-802F-A09EBB4A9DBB}"/>
              </a:ext>
            </a:extLst>
          </p:cNvPr>
          <p:cNvSpPr txBox="1"/>
          <p:nvPr/>
        </p:nvSpPr>
        <p:spPr>
          <a:xfrm>
            <a:off x="1889247" y="3015122"/>
            <a:ext cx="42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Production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Environment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8" name="Flecha: pentágono 27">
            <a:extLst>
              <a:ext uri="{FF2B5EF4-FFF2-40B4-BE49-F238E27FC236}">
                <a16:creationId xmlns:a16="http://schemas.microsoft.com/office/drawing/2014/main" id="{D4E53694-747B-4C61-98E1-337A7797F8EA}"/>
              </a:ext>
            </a:extLst>
          </p:cNvPr>
          <p:cNvSpPr/>
          <p:nvPr/>
        </p:nvSpPr>
        <p:spPr>
          <a:xfrm>
            <a:off x="627476" y="765241"/>
            <a:ext cx="6480875" cy="29709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2E6928D-6389-4EE2-AEC4-DAED1599DBED}"/>
              </a:ext>
            </a:extLst>
          </p:cNvPr>
          <p:cNvSpPr txBox="1"/>
          <p:nvPr/>
        </p:nvSpPr>
        <p:spPr>
          <a:xfrm>
            <a:off x="1899186" y="729122"/>
            <a:ext cx="42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Data </a:t>
            </a:r>
            <a:r>
              <a:rPr lang="es-ES" dirty="0" err="1">
                <a:solidFill>
                  <a:schemeClr val="bg1"/>
                </a:solidFill>
              </a:rPr>
              <a:t>Governance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D8C9E6C1-27EC-4D58-A60C-3FFE04CC7E50}"/>
              </a:ext>
            </a:extLst>
          </p:cNvPr>
          <p:cNvSpPr/>
          <p:nvPr/>
        </p:nvSpPr>
        <p:spPr>
          <a:xfrm>
            <a:off x="627476" y="387558"/>
            <a:ext cx="6480875" cy="29709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D805E87-EF9D-4EA8-817F-E7995236870B}"/>
              </a:ext>
            </a:extLst>
          </p:cNvPr>
          <p:cNvSpPr txBox="1"/>
          <p:nvPr/>
        </p:nvSpPr>
        <p:spPr>
          <a:xfrm>
            <a:off x="1899186" y="351439"/>
            <a:ext cx="420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Data Security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76762154-EAE2-4970-9C30-CA257BEF0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939856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748668"/>
            <a:ext cx="9144000" cy="474427"/>
          </a:xfrm>
        </p:spPr>
        <p:txBody>
          <a:bodyPr>
            <a:normAutofit fontScale="90000"/>
          </a:bodyPr>
          <a:lstStyle/>
          <a:p>
            <a:r>
              <a:rPr lang="es-ES" sz="2800" dirty="0"/>
              <a:t>The 3 Vs </a:t>
            </a:r>
            <a:r>
              <a:rPr lang="es-ES" sz="2800" dirty="0" err="1"/>
              <a:t>of</a:t>
            </a:r>
            <a:r>
              <a:rPr lang="es-ES" sz="2800" dirty="0"/>
              <a:t> Big Data                        </a:t>
            </a:r>
            <a:r>
              <a:rPr lang="es-ES" sz="3100" dirty="0"/>
              <a:t>CAP </a:t>
            </a:r>
            <a:r>
              <a:rPr lang="es-ES" sz="3100" dirty="0" err="1"/>
              <a:t>Theorem</a:t>
            </a:r>
            <a:endParaRPr lang="es-ES" sz="31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A2707D-6F56-4ACC-B50D-0743067287CC}"/>
              </a:ext>
            </a:extLst>
          </p:cNvPr>
          <p:cNvSpPr/>
          <p:nvPr/>
        </p:nvSpPr>
        <p:spPr>
          <a:xfrm>
            <a:off x="3586893" y="1419252"/>
            <a:ext cx="2300140" cy="93156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85F5A55-711D-4D26-B81F-255A9A121615}"/>
              </a:ext>
            </a:extLst>
          </p:cNvPr>
          <p:cNvSpPr/>
          <p:nvPr/>
        </p:nvSpPr>
        <p:spPr>
          <a:xfrm>
            <a:off x="678724" y="1399099"/>
            <a:ext cx="1545996" cy="6767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6856C5-DFA6-4AD8-ABE0-13602950E3C9}"/>
              </a:ext>
            </a:extLst>
          </p:cNvPr>
          <p:cNvSpPr/>
          <p:nvPr/>
        </p:nvSpPr>
        <p:spPr>
          <a:xfrm>
            <a:off x="103689" y="4982130"/>
            <a:ext cx="1140644" cy="6767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12D31AB-676F-4049-B725-DFCB5C3B777F}"/>
              </a:ext>
            </a:extLst>
          </p:cNvPr>
          <p:cNvSpPr/>
          <p:nvPr/>
        </p:nvSpPr>
        <p:spPr>
          <a:xfrm>
            <a:off x="4166642" y="3514687"/>
            <a:ext cx="1140643" cy="74622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50" name="Picture 10" descr="Big Data 3V Modell_mikemarketing - Michaela Benkitsch | Die Markenmentorin">
            <a:extLst>
              <a:ext uri="{FF2B5EF4-FFF2-40B4-BE49-F238E27FC236}">
                <a16:creationId xmlns:a16="http://schemas.microsoft.com/office/drawing/2014/main" id="{064DAD6D-1798-4F58-B2F6-37A3A215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02" y="1349724"/>
            <a:ext cx="5780251" cy="432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Visualization of CAP theorem. | Download Scientific Diagram">
            <a:extLst>
              <a:ext uri="{FF2B5EF4-FFF2-40B4-BE49-F238E27FC236}">
                <a16:creationId xmlns:a16="http://schemas.microsoft.com/office/drawing/2014/main" id="{C14D7825-AC8E-4641-95FE-E88BE6CD1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35" y="748668"/>
            <a:ext cx="5582076" cy="504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51EA1A6-D7D8-400D-9770-DED4ACDDBBDF}"/>
              </a:ext>
            </a:extLst>
          </p:cNvPr>
          <p:cNvSpPr txBox="1"/>
          <p:nvPr/>
        </p:nvSpPr>
        <p:spPr>
          <a:xfrm>
            <a:off x="8380430" y="5612621"/>
            <a:ext cx="239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Pick 2, Leave 1</a:t>
            </a:r>
          </a:p>
          <a:p>
            <a:r>
              <a:rPr lang="en-GB" dirty="0">
                <a:solidFill>
                  <a:schemeClr val="bg1"/>
                </a:solidFill>
              </a:rPr>
              <a:t>IMPOSSIBLE to pick 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C386406-F50D-4A09-A9D6-8BFA0E73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054792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ACBD9-CF89-435B-9AA5-178640AABE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The beauty of data: story telling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02839D-7D1F-48B6-9A1C-E014E968B4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13314" name="Picture 2" descr="Film vs digital - What is Hollywood shooting on?">
            <a:hlinkClick r:id="rId2"/>
            <a:extLst>
              <a:ext uri="{FF2B5EF4-FFF2-40B4-BE49-F238E27FC236}">
                <a16:creationId xmlns:a16="http://schemas.microsoft.com/office/drawing/2014/main" id="{07CE1A08-5A05-4139-BA42-176B6EA5D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894" y="1574825"/>
            <a:ext cx="6064577" cy="3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59E524B-B9FF-4547-9374-19C20EBC0D8A}"/>
              </a:ext>
            </a:extLst>
          </p:cNvPr>
          <p:cNvSpPr txBox="1"/>
          <p:nvPr/>
        </p:nvSpPr>
        <p:spPr>
          <a:xfrm>
            <a:off x="3694402" y="5207466"/>
            <a:ext cx="4911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CTRL + CLICK on the image for a bit of magic</a:t>
            </a:r>
          </a:p>
        </p:txBody>
      </p:sp>
      <p:pic>
        <p:nvPicPr>
          <p:cNvPr id="7" name="Gráfico 6" descr="Flecha arriba con relleno sólido">
            <a:extLst>
              <a:ext uri="{FF2B5EF4-FFF2-40B4-BE49-F238E27FC236}">
                <a16:creationId xmlns:a16="http://schemas.microsoft.com/office/drawing/2014/main" id="{CCF2D350-96A6-4A90-A8FA-0D802F740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3947" y="5054789"/>
            <a:ext cx="696456" cy="696456"/>
          </a:xfrm>
          <a:prstGeom prst="rect">
            <a:avLst/>
          </a:prstGeom>
        </p:spPr>
      </p:pic>
      <p:pic>
        <p:nvPicPr>
          <p:cNvPr id="9" name="Gráfico 8" descr="Flecha arriba con relleno sólido">
            <a:extLst>
              <a:ext uri="{FF2B5EF4-FFF2-40B4-BE49-F238E27FC236}">
                <a16:creationId xmlns:a16="http://schemas.microsoft.com/office/drawing/2014/main" id="{0C0259AA-142D-4900-94FC-AB920C345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7946" y="5043904"/>
            <a:ext cx="696456" cy="6964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AFD7B6-9087-41A2-AB44-636FE2A2A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4768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B6EE4-F807-614C-9099-1297FFE79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7872549" cy="2387600"/>
          </a:xfrm>
        </p:spPr>
        <p:txBody>
          <a:bodyPr>
            <a:normAutofit/>
          </a:bodyPr>
          <a:lstStyle/>
          <a:p>
            <a:r>
              <a:rPr lang="es-ES" sz="5400" dirty="0"/>
              <a:t>Data </a:t>
            </a:r>
            <a:r>
              <a:rPr lang="es-ES" sz="5400" dirty="0" err="1"/>
              <a:t>Science</a:t>
            </a:r>
            <a:r>
              <a:rPr lang="es-ES" sz="5400" dirty="0"/>
              <a:t> </a:t>
            </a:r>
            <a:r>
              <a:rPr lang="es-ES" sz="5400" dirty="0" err="1"/>
              <a:t>area</a:t>
            </a:r>
            <a:r>
              <a:rPr lang="es-ES" sz="5400" dirty="0"/>
              <a:t> and </a:t>
            </a:r>
            <a:r>
              <a:rPr lang="es-ES" sz="5400" dirty="0" err="1"/>
              <a:t>profiles</a:t>
            </a:r>
            <a:endParaRPr lang="es-ES" sz="54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941DF2F-40CF-B44B-9275-2CC6E3122A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Intro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picture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bursting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data</a:t>
            </a:r>
          </a:p>
          <a:p>
            <a:r>
              <a:rPr lang="es-ES" dirty="0"/>
              <a:t>Digital </a:t>
            </a:r>
            <a:r>
              <a:rPr lang="es-ES" dirty="0" err="1"/>
              <a:t>profiles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industry</a:t>
            </a:r>
            <a:endParaRPr lang="es-ES" dirty="0"/>
          </a:p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far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</a:t>
            </a:r>
            <a:r>
              <a:rPr lang="es-ES" dirty="0" err="1"/>
              <a:t>bring</a:t>
            </a:r>
            <a:r>
              <a:rPr lang="es-ES" dirty="0"/>
              <a:t> </a:t>
            </a:r>
            <a:r>
              <a:rPr lang="es-ES" dirty="0" err="1"/>
              <a:t>us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CEDC6A-2223-484F-B27E-C1EDDFB2B2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DATA ANALYSIS FOR PYTHON</a:t>
            </a:r>
          </a:p>
        </p:txBody>
      </p:sp>
      <p:pic>
        <p:nvPicPr>
          <p:cNvPr id="6" name="Gráfico 5" descr="Buena idea con relleno sólido">
            <a:extLst>
              <a:ext uri="{FF2B5EF4-FFF2-40B4-BE49-F238E27FC236}">
                <a16:creationId xmlns:a16="http://schemas.microsoft.com/office/drawing/2014/main" id="{DE3F1DB5-23EA-4205-ADD9-91974FF19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31690" y="1269788"/>
            <a:ext cx="914400" cy="914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D17D36-1CC3-4582-B8A0-11B3DAE89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450867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BF5C5-4D07-45BD-B9F8-08F34F28C7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OK, so…how far will data take me?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FB3547-2B0E-4EA9-90FC-4D2CB5B5C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You might think that the filming example is stunning but that traditional data processing can show less impressive results and also work as well.</a:t>
            </a:r>
          </a:p>
          <a:p>
            <a:pPr>
              <a:buNone/>
            </a:pPr>
            <a:r>
              <a:rPr lang="en-GB" dirty="0"/>
              <a:t>However, the state-of-the-art in Data Science really needs all the skills that we have discussed. Take a look.</a:t>
            </a:r>
          </a:p>
          <a:p>
            <a:pPr>
              <a:buNone/>
            </a:pPr>
            <a:r>
              <a:rPr lang="en-GB" dirty="0"/>
              <a:t>  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5F9B4B-A67F-4B80-86D0-C9214DE50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4CBD6ED-2BE9-48F8-835C-43E969DF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96" y="3367996"/>
            <a:ext cx="4114801" cy="204043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11E813E-46A8-4759-B3F1-12044F4C208C}"/>
              </a:ext>
            </a:extLst>
          </p:cNvPr>
          <p:cNvSpPr txBox="1"/>
          <p:nvPr/>
        </p:nvSpPr>
        <p:spPr>
          <a:xfrm>
            <a:off x="6466788" y="3367996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One picture is real and one picture was created from scratch with AI. The fake picture does not exist or is a mix of pictures. An algorithm plotted the face pixel by pixel after learning what a possible human face is.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0BD7A91-CA67-476B-8AA0-3C457F61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747945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2BF5C5-4D07-45BD-B9F8-08F34F28C7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The first face has never existed.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5F9B4B-A67F-4B80-86D0-C9214DE50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47223DC-89E3-4F0A-AC50-0CA916B4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40" y="1537731"/>
            <a:ext cx="8405566" cy="42077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260D47-9E2C-4F46-9586-A986F713E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775042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sz="3100" dirty="0"/>
              <a:t>OK, I </a:t>
            </a:r>
            <a:r>
              <a:rPr lang="es-ES" sz="3100" dirty="0" err="1"/>
              <a:t>want</a:t>
            </a:r>
            <a:r>
              <a:rPr lang="es-ES" sz="3100" dirty="0"/>
              <a:t> </a:t>
            </a:r>
            <a:r>
              <a:rPr lang="es-ES" sz="3100" dirty="0" err="1"/>
              <a:t>to</a:t>
            </a:r>
            <a:r>
              <a:rPr lang="es-ES" sz="3100" dirty="0"/>
              <a:t> </a:t>
            </a:r>
            <a:r>
              <a:rPr lang="es-ES" sz="3100" dirty="0" err="1"/>
              <a:t>educate</a:t>
            </a:r>
            <a:r>
              <a:rPr lang="es-ES" sz="3100" dirty="0"/>
              <a:t> </a:t>
            </a:r>
            <a:r>
              <a:rPr lang="es-ES" sz="3100" dirty="0" err="1"/>
              <a:t>myself</a:t>
            </a:r>
            <a:r>
              <a:rPr lang="es-ES" sz="3100" dirty="0"/>
              <a:t> </a:t>
            </a:r>
            <a:r>
              <a:rPr lang="es-ES" sz="3100" dirty="0" err="1"/>
              <a:t>to</a:t>
            </a:r>
            <a:r>
              <a:rPr lang="es-ES" sz="3100" dirty="0"/>
              <a:t> </a:t>
            </a:r>
            <a:r>
              <a:rPr lang="es-ES" sz="3100" dirty="0" err="1"/>
              <a:t>become</a:t>
            </a:r>
            <a:r>
              <a:rPr lang="es-ES" sz="3100" dirty="0"/>
              <a:t> more digital.</a:t>
            </a:r>
            <a:br>
              <a:rPr lang="es-ES" sz="3100" dirty="0"/>
            </a:br>
            <a:br>
              <a:rPr lang="es-ES" dirty="0"/>
            </a:br>
            <a:r>
              <a:rPr lang="es-ES" dirty="0"/>
              <a:t>		</a:t>
            </a:r>
            <a:r>
              <a:rPr lang="es-ES" sz="3100" dirty="0" err="1"/>
              <a:t>You</a:t>
            </a:r>
            <a:r>
              <a:rPr lang="es-ES" sz="3100" dirty="0"/>
              <a:t> </a:t>
            </a:r>
            <a:r>
              <a:rPr lang="es-ES" sz="3100" dirty="0" err="1"/>
              <a:t>should</a:t>
            </a:r>
            <a:r>
              <a:rPr lang="es-ES" sz="3100" dirty="0"/>
              <a:t> </a:t>
            </a:r>
            <a:r>
              <a:rPr lang="es-ES" sz="3100" dirty="0" err="1"/>
              <a:t>speak</a:t>
            </a:r>
            <a:r>
              <a:rPr lang="es-ES" sz="3100" dirty="0"/>
              <a:t> Python!</a:t>
            </a:r>
            <a:br>
              <a:rPr lang="es-ES" sz="3100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7170" name="Picture 2" descr="What Is Python Used for? Advantages and Examples Across 5 Industries">
            <a:extLst>
              <a:ext uri="{FF2B5EF4-FFF2-40B4-BE49-F238E27FC236}">
                <a16:creationId xmlns:a16="http://schemas.microsoft.com/office/drawing/2014/main" id="{0FC4D7B4-714C-4F2F-8C95-9BFDE0A0C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903" y="2218710"/>
            <a:ext cx="6416340" cy="41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B8EF2FD-3C20-4EFC-BA36-44488AAE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10871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570C-78AD-4A1B-8BBE-0858A6C45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Versions of Python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82CFEA-831A-4D5F-86DA-A73890BB51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Clr>
                <a:schemeClr val="bg1"/>
              </a:buClr>
              <a:buSzPct val="130000"/>
            </a:pPr>
            <a:r>
              <a:rPr lang="en-GB" dirty="0"/>
              <a:t>Python has 2 versions</a:t>
            </a:r>
          </a:p>
          <a:p>
            <a:pPr marL="457200" indent="-457200">
              <a:buClr>
                <a:schemeClr val="bg1"/>
              </a:buClr>
              <a:buSzPct val="130000"/>
            </a:pPr>
            <a:r>
              <a:rPr lang="en-GB" dirty="0"/>
              <a:t>Version 2.x and 3.x</a:t>
            </a:r>
          </a:p>
          <a:p>
            <a:pPr marL="457200" indent="-457200">
              <a:buClr>
                <a:schemeClr val="bg1"/>
              </a:buClr>
              <a:buSzPct val="130000"/>
            </a:pPr>
            <a:r>
              <a:rPr lang="en-GB" dirty="0"/>
              <a:t>They are different ‘families’</a:t>
            </a:r>
          </a:p>
          <a:p>
            <a:pPr marL="457200" indent="-457200">
              <a:buClr>
                <a:schemeClr val="bg1"/>
              </a:buClr>
              <a:buSzPct val="130000"/>
            </a:pPr>
            <a:r>
              <a:rPr lang="en-GB" b="1" dirty="0"/>
              <a:t>Version 2.x IS NOT under 3.x</a:t>
            </a:r>
          </a:p>
          <a:p>
            <a:pPr marL="457200" indent="-457200">
              <a:buClr>
                <a:schemeClr val="bg1"/>
              </a:buClr>
              <a:buSzPct val="130000"/>
            </a:pPr>
            <a:r>
              <a:rPr lang="en-GB" dirty="0"/>
              <a:t>Families with parallel lives</a:t>
            </a:r>
          </a:p>
          <a:p>
            <a:pPr marL="457200" indent="-457200">
              <a:buClr>
                <a:schemeClr val="bg1"/>
              </a:buClr>
              <a:buSzPct val="130000"/>
            </a:pPr>
            <a:r>
              <a:rPr lang="en-GB" dirty="0"/>
              <a:t> </a:t>
            </a:r>
            <a:r>
              <a:rPr lang="en-GB" b="1" dirty="0"/>
              <a:t>2.x does NOT work in 3.x</a:t>
            </a:r>
          </a:p>
          <a:p>
            <a:pPr marL="457200" indent="-457200">
              <a:buClr>
                <a:schemeClr val="bg1"/>
              </a:buClr>
              <a:buSzPct val="130000"/>
            </a:pPr>
            <a:r>
              <a:rPr lang="en-GB" dirty="0"/>
              <a:t>We will learn 3.x</a:t>
            </a:r>
          </a:p>
          <a:p>
            <a:pPr marL="457200" indent="-457200">
              <a:buClr>
                <a:schemeClr val="bg1"/>
              </a:buClr>
              <a:buSzPct val="130000"/>
            </a:pPr>
            <a:r>
              <a:rPr lang="en-GB" b="1" dirty="0"/>
              <a:t>Syntax and commands</a:t>
            </a:r>
          </a:p>
          <a:p>
            <a:pPr marL="444500" indent="-444500">
              <a:buClr>
                <a:schemeClr val="bg1"/>
              </a:buClr>
              <a:buSzPct val="130000"/>
              <a:buNone/>
            </a:pPr>
            <a:r>
              <a:rPr lang="en-GB" b="1" dirty="0"/>
              <a:t>	are different!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3F3504-2170-46E0-8BDF-337175150A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13C0AEB-35D6-4063-A5E6-A8C9A8F5AE19}"/>
              </a:ext>
            </a:extLst>
          </p:cNvPr>
          <p:cNvSpPr/>
          <p:nvPr/>
        </p:nvSpPr>
        <p:spPr>
          <a:xfrm>
            <a:off x="5473204" y="1524000"/>
            <a:ext cx="6524625" cy="3810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istoria de Python - Wikipedia, la enciclopedia libre">
            <a:extLst>
              <a:ext uri="{FF2B5EF4-FFF2-40B4-BE49-F238E27FC236}">
                <a16:creationId xmlns:a16="http://schemas.microsoft.com/office/drawing/2014/main" id="{4E669D60-6DAE-46D8-A546-EE55F341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200" y="1524000"/>
            <a:ext cx="65246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D0621B3-570A-4348-B3C9-7AE49B40D804}"/>
              </a:ext>
            </a:extLst>
          </p:cNvPr>
          <p:cNvSpPr/>
          <p:nvPr/>
        </p:nvSpPr>
        <p:spPr>
          <a:xfrm>
            <a:off x="5428881" y="1131216"/>
            <a:ext cx="6718800" cy="19346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7B24420-2A23-48F2-80EC-63A9A5B4D7C4}"/>
              </a:ext>
            </a:extLst>
          </p:cNvPr>
          <p:cNvSpPr/>
          <p:nvPr/>
        </p:nvSpPr>
        <p:spPr>
          <a:xfrm>
            <a:off x="5458730" y="3102993"/>
            <a:ext cx="6718800" cy="19346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393AB4B-67A0-444F-B455-4409DB059C8C}"/>
              </a:ext>
            </a:extLst>
          </p:cNvPr>
          <p:cNvSpPr txBox="1"/>
          <p:nvPr/>
        </p:nvSpPr>
        <p:spPr>
          <a:xfrm>
            <a:off x="5473204" y="763571"/>
            <a:ext cx="163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Family 2.x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2F02BCA-D438-40FC-B756-81D212A58B7D}"/>
              </a:ext>
            </a:extLst>
          </p:cNvPr>
          <p:cNvSpPr txBox="1"/>
          <p:nvPr/>
        </p:nvSpPr>
        <p:spPr>
          <a:xfrm>
            <a:off x="5578469" y="5412558"/>
            <a:ext cx="163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Family 3.x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71E124F-BF75-4D13-BB17-D22DB257F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4262261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1817-A7F3-4BDB-92B6-DEA413B49E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Any question?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EC5D48-E863-4C9D-BE63-2217CD1AF0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9600" dirty="0"/>
              <a:t>Thank you!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C5E622-19B9-4CEC-9190-81BBEF85D1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E26D99-8689-4ABB-951F-D0711A26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05702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sz="3100" dirty="0"/>
              <a:t>AI - ML - DL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7A1AEC-D469-4B2F-A264-F32452710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16" y="1631443"/>
            <a:ext cx="7503005" cy="45537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3564C6A-EAA8-4DF9-BB8D-A17702E2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42754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789" y="757013"/>
            <a:ext cx="9144000" cy="474427"/>
          </a:xfrm>
        </p:spPr>
        <p:txBody>
          <a:bodyPr>
            <a:normAutofit fontScale="90000"/>
          </a:bodyPr>
          <a:lstStyle/>
          <a:p>
            <a:r>
              <a:rPr lang="es-ES" sz="3100" dirty="0" err="1"/>
              <a:t>Intro</a:t>
            </a:r>
            <a:r>
              <a:rPr lang="es-ES" sz="3100" dirty="0"/>
              <a:t> </a:t>
            </a:r>
            <a:r>
              <a:rPr lang="es-ES" sz="3100" dirty="0" err="1"/>
              <a:t>to</a:t>
            </a:r>
            <a:r>
              <a:rPr lang="es-ES" sz="3100" dirty="0"/>
              <a:t> </a:t>
            </a:r>
            <a:r>
              <a:rPr lang="es-ES" sz="3100" dirty="0" err="1"/>
              <a:t>the</a:t>
            </a:r>
            <a:r>
              <a:rPr lang="es-ES" sz="3100" dirty="0"/>
              <a:t> </a:t>
            </a:r>
            <a:r>
              <a:rPr lang="es-ES" sz="3100" dirty="0" err="1"/>
              <a:t>current</a:t>
            </a:r>
            <a:r>
              <a:rPr lang="es-ES" sz="3100" dirty="0"/>
              <a:t> </a:t>
            </a:r>
            <a:r>
              <a:rPr lang="es-ES" sz="3100" dirty="0" err="1"/>
              <a:t>picture</a:t>
            </a:r>
            <a:r>
              <a:rPr lang="es-ES" sz="3100" dirty="0"/>
              <a:t> </a:t>
            </a:r>
            <a:r>
              <a:rPr lang="es-ES" sz="3100" dirty="0" err="1"/>
              <a:t>of</a:t>
            </a:r>
            <a:r>
              <a:rPr lang="es-ES" sz="3100" dirty="0"/>
              <a:t> </a:t>
            </a:r>
            <a:r>
              <a:rPr lang="es-ES" sz="3100" dirty="0" err="1"/>
              <a:t>the</a:t>
            </a:r>
            <a:r>
              <a:rPr lang="es-ES" sz="3100" dirty="0"/>
              <a:t> </a:t>
            </a:r>
            <a:r>
              <a:rPr lang="es-ES" sz="3100" dirty="0" err="1"/>
              <a:t>bursting</a:t>
            </a:r>
            <a:r>
              <a:rPr lang="es-ES" sz="3100" dirty="0"/>
              <a:t> </a:t>
            </a:r>
            <a:r>
              <a:rPr lang="es-ES" sz="3100" dirty="0" err="1"/>
              <a:t>of</a:t>
            </a:r>
            <a:r>
              <a:rPr lang="es-ES" sz="3100" dirty="0"/>
              <a:t> data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3654C1-CD2A-468D-9535-6BB237A1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18" y="1370093"/>
            <a:ext cx="7280365" cy="46203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602CF0-EB77-4AE7-ABCF-A83C8790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9320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87D44-0473-4800-B54F-9D0C751DB0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2800" dirty="0" err="1"/>
              <a:t>Previously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</a:t>
            </a:r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data… </a:t>
            </a:r>
            <a:r>
              <a:rPr lang="es-ES" sz="2800" dirty="0" err="1"/>
              <a:t>What</a:t>
            </a:r>
            <a:r>
              <a:rPr lang="es-ES" sz="2800" dirty="0"/>
              <a:t> </a:t>
            </a:r>
            <a:r>
              <a:rPr lang="es-ES" sz="2800" dirty="0" err="1"/>
              <a:t>happened</a:t>
            </a:r>
            <a:r>
              <a:rPr lang="es-ES" sz="2800" dirty="0"/>
              <a:t> in 2007?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131722-FF04-47A3-A021-517F8B9EA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3163"/>
            <a:ext cx="9144000" cy="3646857"/>
          </a:xfrm>
        </p:spPr>
        <p:txBody>
          <a:bodyPr>
            <a:normAutofit lnSpcReduction="10000"/>
          </a:bodyPr>
          <a:lstStyle/>
          <a:p>
            <a:pPr marL="539750" indent="-539750">
              <a:buClr>
                <a:schemeClr val="bg1"/>
              </a:buClr>
              <a:buSzPct val="135000"/>
            </a:pPr>
            <a:r>
              <a:rPr lang="en-GB" dirty="0"/>
              <a:t> Apple presents the 1st </a:t>
            </a:r>
            <a:r>
              <a:rPr lang="en-GB" dirty="0" err="1"/>
              <a:t>Iphone</a:t>
            </a:r>
            <a:r>
              <a:rPr lang="en-GB" dirty="0"/>
              <a:t> to the world</a:t>
            </a:r>
          </a:p>
          <a:p>
            <a:pPr marL="627063" indent="-627063">
              <a:buClr>
                <a:schemeClr val="bg1"/>
              </a:buClr>
              <a:buSzPct val="135000"/>
            </a:pPr>
            <a:r>
              <a:rPr lang="en-GB" dirty="0"/>
              <a:t>Hadoop makes Big Data possible (from a Google paper)</a:t>
            </a:r>
          </a:p>
          <a:p>
            <a:pPr marL="627063" indent="-627063">
              <a:buClr>
                <a:schemeClr val="bg1"/>
              </a:buClr>
              <a:buSzPct val="135000"/>
            </a:pPr>
            <a:r>
              <a:rPr lang="en-GB" dirty="0"/>
              <a:t>GitHub appears (to let technical teams work together in the same project with different versions)</a:t>
            </a:r>
          </a:p>
          <a:p>
            <a:pPr marL="627063" indent="-627063">
              <a:buClr>
                <a:schemeClr val="bg1"/>
              </a:buClr>
              <a:buSzPct val="135000"/>
            </a:pPr>
            <a:r>
              <a:rPr lang="en-GB" dirty="0"/>
              <a:t>Change.org appears as well</a:t>
            </a:r>
          </a:p>
          <a:p>
            <a:pPr marL="627063" indent="-627063">
              <a:buClr>
                <a:schemeClr val="bg1"/>
              </a:buClr>
              <a:buSzPct val="135000"/>
              <a:tabLst>
                <a:tab pos="539750" algn="l"/>
              </a:tabLst>
            </a:pPr>
            <a:r>
              <a:rPr lang="en-GB" dirty="0"/>
              <a:t>Twitter begins to scale up!</a:t>
            </a:r>
          </a:p>
          <a:p>
            <a:pPr marL="627063" indent="-627063">
              <a:buClr>
                <a:schemeClr val="bg1"/>
              </a:buClr>
              <a:buSzPct val="135000"/>
            </a:pPr>
            <a:r>
              <a:rPr lang="en-GB" dirty="0"/>
              <a:t>Facebook begins to scale up!</a:t>
            </a:r>
          </a:p>
          <a:p>
            <a:pPr marL="539750" indent="-539750">
              <a:buClr>
                <a:schemeClr val="bg1"/>
              </a:buClr>
              <a:buSzPct val="135000"/>
            </a:pPr>
            <a:r>
              <a:rPr lang="en-GB" dirty="0"/>
              <a:t> Google presents Android</a:t>
            </a:r>
          </a:p>
          <a:p>
            <a:pPr marL="539750" indent="-539750">
              <a:buClr>
                <a:schemeClr val="bg1"/>
              </a:buClr>
              <a:buSzPct val="135000"/>
            </a:pPr>
            <a:r>
              <a:rPr lang="en-GB" dirty="0"/>
              <a:t> </a:t>
            </a:r>
            <a:r>
              <a:rPr lang="en-GB" dirty="0" err="1"/>
              <a:t>AirBnB</a:t>
            </a:r>
            <a:r>
              <a:rPr lang="en-GB" dirty="0"/>
              <a:t> posted its first house for renting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6DFB4A-8F0E-45D4-AA59-9FB30C0384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D2B94F-E291-4BE5-A293-9A35DBFB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0500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2800" dirty="0"/>
              <a:t>And </a:t>
            </a:r>
            <a:r>
              <a:rPr lang="es-ES" sz="2800" dirty="0" err="1"/>
              <a:t>from</a:t>
            </a:r>
            <a:r>
              <a:rPr lang="es-ES" sz="2800" dirty="0"/>
              <a:t> 2007 forwards…</a:t>
            </a:r>
            <a:br>
              <a:rPr lang="es-ES" sz="2800" dirty="0"/>
            </a:br>
            <a:endParaRPr lang="es-ES" sz="2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4299A35-883E-4434-9897-5EAF620D0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33" y="1673046"/>
            <a:ext cx="5498737" cy="25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Niall Horan Wants Fans To Put Their Phones Away At His Concerts - Capital">
            <a:extLst>
              <a:ext uri="{FF2B5EF4-FFF2-40B4-BE49-F238E27FC236}">
                <a16:creationId xmlns:a16="http://schemas.microsoft.com/office/drawing/2014/main" id="{FD862266-CEA9-44CA-A90C-AE71EB80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858" y="1673046"/>
            <a:ext cx="4195909" cy="27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a era del Zettabyte: ¿Cuántos bytes hay en un zettabyte, y cómo nos afecta?">
            <a:extLst>
              <a:ext uri="{FF2B5EF4-FFF2-40B4-BE49-F238E27FC236}">
                <a16:creationId xmlns:a16="http://schemas.microsoft.com/office/drawing/2014/main" id="{34FD1089-FEDD-4C48-A185-CE877DB85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95" y="427191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87BCD1-7718-4BCD-8EA2-7F606411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74123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6836A-4681-6A4A-986F-A69327E78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2800" dirty="0" err="1"/>
              <a:t>Current</a:t>
            </a:r>
            <a:r>
              <a:rPr lang="es-ES" sz="2800" dirty="0"/>
              <a:t> </a:t>
            </a:r>
            <a:r>
              <a:rPr lang="es-ES" sz="2800" dirty="0" err="1"/>
              <a:t>trends</a:t>
            </a:r>
            <a:br>
              <a:rPr lang="es-ES" sz="2400" dirty="0"/>
            </a:br>
            <a:endParaRPr lang="es-ES" sz="2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E7495A-F836-0345-9F2F-674F9F2A9F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9218" name="Picture 2" descr="Data Never Sleeps 7.0 #infographic">
            <a:extLst>
              <a:ext uri="{FF2B5EF4-FFF2-40B4-BE49-F238E27FC236}">
                <a16:creationId xmlns:a16="http://schemas.microsoft.com/office/drawing/2014/main" id="{DE0C91C7-2D86-44C3-B140-D83798A32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6" y="1749312"/>
            <a:ext cx="60960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e Gartner Hype Cycle for Emerging Technologies, 2020 features five trends and 30 technologies that will drive significant change over the next five to ten years. ">
            <a:extLst>
              <a:ext uri="{FF2B5EF4-FFF2-40B4-BE49-F238E27FC236}">
                <a16:creationId xmlns:a16="http://schemas.microsoft.com/office/drawing/2014/main" id="{3AC5A63C-7687-4347-946D-FEBB5831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17" y="985882"/>
            <a:ext cx="5412017" cy="514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82F942-BCF7-48A9-A2CE-64BD189E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52161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E3B6C-6B96-4396-9677-BF14562BA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sz="3100" dirty="0" err="1"/>
              <a:t>Loading</a:t>
            </a:r>
            <a:r>
              <a:rPr lang="es-ES" sz="3100" dirty="0"/>
              <a:t> data </a:t>
            </a:r>
            <a:r>
              <a:rPr lang="es-ES" sz="3100" dirty="0" err="1"/>
              <a:t>is</a:t>
            </a:r>
            <a:r>
              <a:rPr lang="es-ES" sz="3100" dirty="0"/>
              <a:t> </a:t>
            </a:r>
            <a:r>
              <a:rPr lang="es-ES" sz="3100" dirty="0" err="1"/>
              <a:t>cheaper</a:t>
            </a:r>
            <a:r>
              <a:rPr lang="es-ES" sz="3100" dirty="0"/>
              <a:t> and </a:t>
            </a:r>
            <a:r>
              <a:rPr lang="es-ES" sz="3100" dirty="0" err="1"/>
              <a:t>cheaper</a:t>
            </a:r>
            <a:br>
              <a:rPr lang="es-ES" dirty="0"/>
            </a:b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B15EC0-1450-4D21-94D9-786955C2D5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Silicon Valley is named after the silicon, which comes from the sand. There is sand everywhere, it is what the chips are made of and it is extremely cheap!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62DE78-7179-4265-8DF8-7369C792E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  <a:p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9A166A-094B-45F3-9D74-229926EC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120"/>
            <a:ext cx="12192000" cy="26328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F7F3F8-6E35-493C-8643-EA7659A6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402029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9DD4F-E0EE-4293-9558-C07B913C7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I do not work for free…or do I?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7EF8DA-0C70-4217-BD93-A8273C582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You </a:t>
            </a:r>
            <a:r>
              <a:rPr lang="en-GB" dirty="0" err="1"/>
              <a:t>tought</a:t>
            </a:r>
            <a:r>
              <a:rPr lang="en-GB" dirty="0"/>
              <a:t> ML algorithms to recognise objects. Thank you!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D6F5F1-3512-4F99-89C2-F042E05D3E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Analysis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380415-2FE1-432D-BAE6-B8D22C3F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78225"/>
            <a:ext cx="9144001" cy="39950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A7ACCD-6F0E-4579-8D45-396BF843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410" y="6492875"/>
            <a:ext cx="1525589" cy="36512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1143189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679</Words>
  <Application>Microsoft Office PowerPoint</Application>
  <PresentationFormat>Panorámica</PresentationFormat>
  <Paragraphs>99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Arial</vt:lpstr>
      <vt:lpstr>Calibri</vt:lpstr>
      <vt:lpstr>Futura</vt:lpstr>
      <vt:lpstr>Muli</vt:lpstr>
      <vt:lpstr>Muli ExtraLight</vt:lpstr>
      <vt:lpstr>Muli Light</vt:lpstr>
      <vt:lpstr>Wingdings</vt:lpstr>
      <vt:lpstr>Tema de Office</vt:lpstr>
      <vt:lpstr>The need for Data Analysis</vt:lpstr>
      <vt:lpstr>Data Science area and profiles</vt:lpstr>
      <vt:lpstr>AI - ML - DL </vt:lpstr>
      <vt:lpstr>Intro to the current picture of the bursting of data </vt:lpstr>
      <vt:lpstr>Previously on This is data… What happened in 2007?</vt:lpstr>
      <vt:lpstr>And from 2007 forwards… </vt:lpstr>
      <vt:lpstr>Current trends </vt:lpstr>
      <vt:lpstr>Loading data is cheaper and cheaper </vt:lpstr>
      <vt:lpstr>I do not work for free…or do I?</vt:lpstr>
      <vt:lpstr>AI is coming home! </vt:lpstr>
      <vt:lpstr>When AI can work better than humans</vt:lpstr>
      <vt:lpstr>Profiles in Data Areas</vt:lpstr>
      <vt:lpstr>Data Skills </vt:lpstr>
      <vt:lpstr>Data Skills in detail </vt:lpstr>
      <vt:lpstr>Summing up the skills </vt:lpstr>
      <vt:lpstr>Intro to the current picture of the bursting of data </vt:lpstr>
      <vt:lpstr> </vt:lpstr>
      <vt:lpstr>The 3 Vs of Big Data                        CAP Theorem</vt:lpstr>
      <vt:lpstr>The beauty of data: story telling</vt:lpstr>
      <vt:lpstr>OK, so…how far will data take me?</vt:lpstr>
      <vt:lpstr>The first face has never existed. </vt:lpstr>
      <vt:lpstr>OK, I want to educate myself to become more digital.    You should speak Python! </vt:lpstr>
      <vt:lpstr>Versions of Python</vt:lpstr>
      <vt:lpstr>Any 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Iker Arce Seco</dc:creator>
  <cp:lastModifiedBy>Julia Martínez</cp:lastModifiedBy>
  <cp:revision>104</cp:revision>
  <dcterms:created xsi:type="dcterms:W3CDTF">2020-12-19T13:25:18Z</dcterms:created>
  <dcterms:modified xsi:type="dcterms:W3CDTF">2021-10-05T08:04:10Z</dcterms:modified>
</cp:coreProperties>
</file>